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9" r:id="rId1"/>
  </p:sldMasterIdLst>
  <p:notesMasterIdLst>
    <p:notesMasterId r:id="rId69"/>
  </p:notesMasterIdLst>
  <p:sldIdLst>
    <p:sldId id="256" r:id="rId2"/>
    <p:sldId id="1542" r:id="rId3"/>
    <p:sldId id="1701" r:id="rId4"/>
    <p:sldId id="1702" r:id="rId5"/>
    <p:sldId id="1703" r:id="rId6"/>
    <p:sldId id="1704" r:id="rId7"/>
    <p:sldId id="1705" r:id="rId8"/>
    <p:sldId id="1697" r:id="rId9"/>
    <p:sldId id="1706" r:id="rId10"/>
    <p:sldId id="1707" r:id="rId11"/>
    <p:sldId id="1709" r:id="rId12"/>
    <p:sldId id="1710" r:id="rId13"/>
    <p:sldId id="1711" r:id="rId14"/>
    <p:sldId id="1719" r:id="rId15"/>
    <p:sldId id="1712" r:id="rId16"/>
    <p:sldId id="1714" r:id="rId17"/>
    <p:sldId id="1713" r:id="rId18"/>
    <p:sldId id="1715" r:id="rId19"/>
    <p:sldId id="1716" r:id="rId20"/>
    <p:sldId id="1717" r:id="rId21"/>
    <p:sldId id="1720" r:id="rId22"/>
    <p:sldId id="1718" r:id="rId23"/>
    <p:sldId id="1721" r:id="rId24"/>
    <p:sldId id="1731" r:id="rId25"/>
    <p:sldId id="1722" r:id="rId26"/>
    <p:sldId id="1723" r:id="rId27"/>
    <p:sldId id="1724" r:id="rId28"/>
    <p:sldId id="1725" r:id="rId29"/>
    <p:sldId id="1726" r:id="rId30"/>
    <p:sldId id="1727" r:id="rId31"/>
    <p:sldId id="1759" r:id="rId32"/>
    <p:sldId id="1728" r:id="rId33"/>
    <p:sldId id="1761" r:id="rId34"/>
    <p:sldId id="1729" r:id="rId35"/>
    <p:sldId id="1762" r:id="rId36"/>
    <p:sldId id="1730" r:id="rId37"/>
    <p:sldId id="1760" r:id="rId38"/>
    <p:sldId id="1732" r:id="rId39"/>
    <p:sldId id="1757" r:id="rId40"/>
    <p:sldId id="1733" r:id="rId41"/>
    <p:sldId id="1734" r:id="rId42"/>
    <p:sldId id="1735" r:id="rId43"/>
    <p:sldId id="1736" r:id="rId44"/>
    <p:sldId id="1737" r:id="rId45"/>
    <p:sldId id="1738" r:id="rId46"/>
    <p:sldId id="1739" r:id="rId47"/>
    <p:sldId id="1740" r:id="rId48"/>
    <p:sldId id="1741" r:id="rId49"/>
    <p:sldId id="1749" r:id="rId50"/>
    <p:sldId id="1742" r:id="rId51"/>
    <p:sldId id="1743" r:id="rId52"/>
    <p:sldId id="1750" r:id="rId53"/>
    <p:sldId id="1744" r:id="rId54"/>
    <p:sldId id="1745" r:id="rId55"/>
    <p:sldId id="1746" r:id="rId56"/>
    <p:sldId id="1747" r:id="rId57"/>
    <p:sldId id="1748" r:id="rId58"/>
    <p:sldId id="1751" r:id="rId59"/>
    <p:sldId id="1752" r:id="rId60"/>
    <p:sldId id="1753" r:id="rId61"/>
    <p:sldId id="1754" r:id="rId62"/>
    <p:sldId id="1755" r:id="rId63"/>
    <p:sldId id="1756" r:id="rId64"/>
    <p:sldId id="1764" r:id="rId65"/>
    <p:sldId id="1763" r:id="rId66"/>
    <p:sldId id="1758" r:id="rId67"/>
    <p:sldId id="394" r:id="rId6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73F09"/>
    <a:srgbClr val="A5A5A5"/>
    <a:srgbClr val="40A940"/>
    <a:srgbClr val="1E77B4"/>
    <a:srgbClr val="FFB7B7"/>
    <a:srgbClr val="59B4BB"/>
    <a:srgbClr val="BBE0E3"/>
    <a:srgbClr val="000000"/>
    <a:srgbClr val="F2F2F2"/>
    <a:srgbClr val="F7F7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665" autoAdjust="0"/>
    <p:restoredTop sz="89551" autoAdjust="0"/>
  </p:normalViewPr>
  <p:slideViewPr>
    <p:cSldViewPr snapToGrid="0">
      <p:cViewPr varScale="1">
        <p:scale>
          <a:sx n="103" d="100"/>
          <a:sy n="103" d="100"/>
        </p:scale>
        <p:origin x="96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62F9D4-9DC5-4F69-96EE-C0085E48CA19}" type="datetimeFigureOut">
              <a:rPr lang="en-US" smtClean="0"/>
              <a:t>10/20/2022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89C55F-6F3E-4A53-8EA6-E6648FC976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712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89C55F-6F3E-4A53-8EA6-E6648FC976C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7514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89C55F-6F3E-4A53-8EA6-E6648FC976C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8155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89C55F-6F3E-4A53-8EA6-E6648FC976C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77055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89C55F-6F3E-4A53-8EA6-E6648FC976C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6041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89C55F-6F3E-4A53-8EA6-E6648FC976C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3133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89C55F-6F3E-4A53-8EA6-E6648FC976C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7982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89C55F-6F3E-4A53-8EA6-E6648FC976C8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8396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89C55F-6F3E-4A53-8EA6-E6648FC976C8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8935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2795753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extTi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D8EC17E-4ED7-46CE-8966-8ED2F54592E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‹#›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C4B989E-E032-483C-A04A-5E5CA8153020}"/>
              </a:ext>
            </a:extLst>
          </p:cNvPr>
          <p:cNvSpPr txBox="1">
            <a:spLocks/>
          </p:cNvSpPr>
          <p:nvPr userDrawn="1"/>
        </p:nvSpPr>
        <p:spPr>
          <a:xfrm>
            <a:off x="0" y="9192"/>
            <a:ext cx="10353137" cy="358604"/>
          </a:xfrm>
          <a:prstGeom prst="rect">
            <a:avLst/>
          </a:prstGeom>
          <a:noFill/>
          <a:ln>
            <a:noFill/>
          </a:ln>
        </p:spPr>
        <p:txBody>
          <a:bodyPr vert="horz" lIns="548640" tIns="45720" rIns="4572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Avenir Next LT Pro" panose="020B0504020202020204" pitchFamily="34" charset="0"/>
                <a:ea typeface="Avenir Next LT Pro" panose="020B0504020202020204" pitchFamily="34" charset="0"/>
                <a:cs typeface="Avenir Next LT Pro" panose="020B0504020202020204" pitchFamily="34" charset="0"/>
              </a:defRPr>
            </a:lvl1pPr>
          </a:lstStyle>
          <a:p>
            <a:r>
              <a:rPr lang="en-US" dirty="0"/>
              <a:t>Next time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EB55A0D-CB56-437C-8654-B4D7670CA199}"/>
              </a:ext>
            </a:extLst>
          </p:cNvPr>
          <p:cNvGrpSpPr/>
          <p:nvPr userDrawn="1"/>
        </p:nvGrpSpPr>
        <p:grpSpPr>
          <a:xfrm>
            <a:off x="1212714" y="2895600"/>
            <a:ext cx="1279795" cy="1279795"/>
            <a:chOff x="5746615" y="274184"/>
            <a:chExt cx="698770" cy="698770"/>
          </a:xfrm>
        </p:grpSpPr>
        <p:pic>
          <p:nvPicPr>
            <p:cNvPr id="6" name="Picture 5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87F28812-8EFB-41F3-87AD-40953B355D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10427"/>
            <a:stretch/>
          </p:blipFill>
          <p:spPr>
            <a:xfrm>
              <a:off x="5800128" y="289200"/>
              <a:ext cx="626648" cy="629896"/>
            </a:xfrm>
            <a:prstGeom prst="ellipse">
              <a:avLst/>
            </a:prstGeom>
          </p:spPr>
        </p:pic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90F903A2-6CB3-4596-BADC-10AC3DD3FEC4}"/>
                </a:ext>
              </a:extLst>
            </p:cNvPr>
            <p:cNvSpPr/>
            <p:nvPr userDrawn="1"/>
          </p:nvSpPr>
          <p:spPr>
            <a:xfrm>
              <a:off x="5746615" y="274184"/>
              <a:ext cx="698770" cy="698770"/>
            </a:xfrm>
            <a:prstGeom prst="ellipse">
              <a:avLst/>
            </a:prstGeom>
            <a:solidFill>
              <a:schemeClr val="bg1"/>
            </a:solidFill>
            <a:ln w="12700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4C3EE1B5-0DEF-445B-874D-8971C350C9C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10427"/>
            <a:stretch/>
          </p:blipFill>
          <p:spPr>
            <a:xfrm>
              <a:off x="5783076" y="313421"/>
              <a:ext cx="626648" cy="629896"/>
            </a:xfrm>
            <a:prstGeom prst="ellipse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6DD3997-FE72-40CB-B02A-01FE3B47966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28925" y="2895600"/>
            <a:ext cx="8315325" cy="14192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5AD8DB-2D7B-462B-9126-9F0816BDB5AD}"/>
              </a:ext>
            </a:extLst>
          </p:cNvPr>
          <p:cNvSpPr txBox="1"/>
          <p:nvPr userDrawn="1"/>
        </p:nvSpPr>
        <p:spPr>
          <a:xfrm>
            <a:off x="1200953" y="3446584"/>
            <a:ext cx="1280160" cy="914400"/>
          </a:xfrm>
          <a:prstGeom prst="rect">
            <a:avLst/>
          </a:prstGeom>
          <a:noFill/>
        </p:spPr>
        <p:txBody>
          <a:bodyPr wrap="square" rtlCol="0">
            <a:prstTxWarp prst="textArchDown">
              <a:avLst>
                <a:gd name="adj" fmla="val 913392"/>
              </a:avLst>
            </a:prstTxWarp>
            <a:spAutoFit/>
          </a:bodyPr>
          <a:lstStyle/>
          <a:p>
            <a:pPr algn="ctr"/>
            <a:r>
              <a:rPr lang="en-US" b="1" spc="300" dirty="0"/>
              <a:t>That’s All Folks</a:t>
            </a:r>
          </a:p>
        </p:txBody>
      </p:sp>
    </p:spTree>
    <p:extLst>
      <p:ext uri="{BB962C8B-B14F-4D97-AF65-F5344CB8AC3E}">
        <p14:creationId xmlns:p14="http://schemas.microsoft.com/office/powerpoint/2010/main" val="18223324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0" y="9192"/>
            <a:ext cx="10353137" cy="358604"/>
          </a:xfrm>
          <a:prstGeom prst="rect">
            <a:avLst/>
          </a:prstGeom>
          <a:noFill/>
          <a:ln>
            <a:noFill/>
          </a:ln>
        </p:spPr>
        <p:txBody>
          <a:bodyPr vert="horz" lIns="548640" tIns="45720" rIns="4572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86616" y="6534181"/>
            <a:ext cx="368808" cy="282512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ctr"/>
          <a:lstStyle>
            <a:lvl1pPr algn="ctr">
              <a:defRPr sz="120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defRPr>
            </a:lvl1pPr>
          </a:lstStyle>
          <a:p>
            <a:fld id="{02C8B7B2-9496-47E5-990F-169BD0B1DE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6940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dirty="0"/>
              <a:t>Research at TTI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(C) Dhruv Batra 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134A590-6033-DE48-865B-A0558AEFCB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1770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cap">
    <p:bg>
      <p:bgPr>
        <a:solidFill>
          <a:srgbClr val="D73F0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A005FCB-D897-4BA5-AF8F-8BBB1B48C3F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‹#›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B73930-84D6-47D2-B40F-F75998C00EBC}"/>
              </a:ext>
            </a:extLst>
          </p:cNvPr>
          <p:cNvSpPr txBox="1"/>
          <p:nvPr/>
        </p:nvSpPr>
        <p:spPr>
          <a:xfrm>
            <a:off x="2724150" y="2515897"/>
            <a:ext cx="6743700" cy="1826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11500" b="1" spc="600" dirty="0">
                <a:solidFill>
                  <a:schemeClr val="bg1"/>
                </a:solidFill>
                <a:latin typeface="Avenir Next LT Pro" panose="020B0504020202020204" pitchFamily="34" charset="0"/>
              </a:rPr>
              <a:t>RECAP</a:t>
            </a:r>
          </a:p>
          <a:p>
            <a:pPr algn="ctr">
              <a:lnSpc>
                <a:spcPct val="70000"/>
              </a:lnSpc>
            </a:pPr>
            <a:r>
              <a:rPr lang="en-US" sz="4400" b="1" spc="-150" dirty="0">
                <a:solidFill>
                  <a:schemeClr val="bg1"/>
                </a:solidFill>
                <a:latin typeface="Avenir Next LT Pro" panose="020B0504020202020204" pitchFamily="34" charset="0"/>
              </a:rPr>
              <a:t>From Last Lecture</a:t>
            </a:r>
            <a:endParaRPr lang="en-US" sz="11500" b="1" spc="-150" dirty="0">
              <a:solidFill>
                <a:schemeClr val="bg1"/>
              </a:solidFill>
              <a:latin typeface="Avenir Next LT Pro" panose="020B05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58520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thics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0" y="9192"/>
            <a:ext cx="10353137" cy="358604"/>
          </a:xfrm>
          <a:prstGeom prst="rect">
            <a:avLst/>
          </a:prstGeom>
          <a:noFill/>
          <a:ln>
            <a:noFill/>
          </a:ln>
        </p:spPr>
        <p:txBody>
          <a:bodyPr vert="horz" lIns="548640" tIns="45720" rIns="4572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86616" y="6534181"/>
            <a:ext cx="368808" cy="282512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ctr"/>
          <a:lstStyle>
            <a:lvl1pPr algn="ctr">
              <a:defRPr sz="120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defRPr>
            </a:lvl1pPr>
          </a:lstStyle>
          <a:p>
            <a:fld id="{02C8B7B2-9496-47E5-990F-169BD0B1DE6A}" type="slidenum">
              <a:rPr lang="en-US" smtClean="0"/>
              <a:t>‹#›</a:t>
            </a:fld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49FC0E4-8AE8-49A2-A4D0-C4D8E072579E}"/>
              </a:ext>
            </a:extLst>
          </p:cNvPr>
          <p:cNvGrpSpPr/>
          <p:nvPr userDrawn="1"/>
        </p:nvGrpSpPr>
        <p:grpSpPr>
          <a:xfrm>
            <a:off x="11779709" y="4"/>
            <a:ext cx="433421" cy="358604"/>
            <a:chOff x="2611179" y="2441428"/>
            <a:chExt cx="502444" cy="415712"/>
          </a:xfrm>
        </p:grpSpPr>
        <p:sp>
          <p:nvSpPr>
            <p:cNvPr id="12" name="Rectangle: Diagonal Corners Snipped 11">
              <a:extLst>
                <a:ext uri="{FF2B5EF4-FFF2-40B4-BE49-F238E27FC236}">
                  <a16:creationId xmlns:a16="http://schemas.microsoft.com/office/drawing/2014/main" id="{3DAA9D11-FED4-43CA-9777-1AE59AFD02E9}"/>
                </a:ext>
              </a:extLst>
            </p:cNvPr>
            <p:cNvSpPr/>
            <p:nvPr/>
          </p:nvSpPr>
          <p:spPr>
            <a:xfrm rot="5400000">
              <a:off x="2656490" y="2425446"/>
              <a:ext cx="415712" cy="447675"/>
            </a:xfrm>
            <a:prstGeom prst="snip2DiagRect">
              <a:avLst>
                <a:gd name="adj1" fmla="val 0"/>
                <a:gd name="adj2" fmla="val 44327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08A9B60-6EA9-4948-91E8-138B7CC9770C}"/>
                </a:ext>
              </a:extLst>
            </p:cNvPr>
            <p:cNvSpPr txBox="1"/>
            <p:nvPr/>
          </p:nvSpPr>
          <p:spPr>
            <a:xfrm>
              <a:off x="2611179" y="2447003"/>
              <a:ext cx="502444" cy="39246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b="0" i="0" u="none" strike="noStrike" dirty="0">
                  <a:solidFill>
                    <a:srgbClr val="0000FF"/>
                  </a:solidFill>
                  <a:effectLst/>
                  <a:latin typeface="Roboto"/>
                </a:rPr>
                <a:t>⚖</a:t>
              </a:r>
              <a:endParaRPr 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5063110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lgorithmic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0" y="9192"/>
            <a:ext cx="10353137" cy="358604"/>
          </a:xfrm>
          <a:prstGeom prst="rect">
            <a:avLst/>
          </a:prstGeom>
          <a:noFill/>
          <a:ln>
            <a:noFill/>
          </a:ln>
        </p:spPr>
        <p:txBody>
          <a:bodyPr vert="horz" lIns="548640" tIns="45720" rIns="4572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86616" y="6534181"/>
            <a:ext cx="368808" cy="282512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ctr"/>
          <a:lstStyle>
            <a:lvl1pPr algn="ctr">
              <a:defRPr sz="120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defRPr>
            </a:lvl1pPr>
          </a:lstStyle>
          <a:p>
            <a:fld id="{02C8B7B2-9496-47E5-990F-169BD0B1DE6A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EABE852-2095-4483-892B-253A7D71B04F}"/>
              </a:ext>
            </a:extLst>
          </p:cNvPr>
          <p:cNvGrpSpPr/>
          <p:nvPr userDrawn="1"/>
        </p:nvGrpSpPr>
        <p:grpSpPr>
          <a:xfrm>
            <a:off x="11760462" y="0"/>
            <a:ext cx="431616" cy="359288"/>
            <a:chOff x="3016451" y="3161406"/>
            <a:chExt cx="500356" cy="416505"/>
          </a:xfrm>
        </p:grpSpPr>
        <p:sp>
          <p:nvSpPr>
            <p:cNvPr id="8" name="Rectangle: Diagonal Corners Snipped 7">
              <a:extLst>
                <a:ext uri="{FF2B5EF4-FFF2-40B4-BE49-F238E27FC236}">
                  <a16:creationId xmlns:a16="http://schemas.microsoft.com/office/drawing/2014/main" id="{1351086C-2F1B-496D-A0BB-453E7C4F0E50}"/>
                </a:ext>
              </a:extLst>
            </p:cNvPr>
            <p:cNvSpPr/>
            <p:nvPr/>
          </p:nvSpPr>
          <p:spPr>
            <a:xfrm rot="5400000">
              <a:off x="3086266" y="3144272"/>
              <a:ext cx="413408" cy="447675"/>
            </a:xfrm>
            <a:prstGeom prst="snip2DiagRect">
              <a:avLst>
                <a:gd name="adj1" fmla="val 0"/>
                <a:gd name="adj2" fmla="val 44327"/>
              </a:avLst>
            </a:prstGeom>
            <a:solidFill>
              <a:srgbClr val="FFAFA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698D59C-5A50-48F1-B1B6-ADDAB87E2560}"/>
                </a:ext>
              </a:extLst>
            </p:cNvPr>
            <p:cNvSpPr txBox="1"/>
            <p:nvPr/>
          </p:nvSpPr>
          <p:spPr>
            <a:xfrm>
              <a:off x="3016451" y="3185443"/>
              <a:ext cx="447378" cy="39246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b="0" i="0" u="none" strike="noStrike" dirty="0">
                  <a:solidFill>
                    <a:srgbClr val="CC0000"/>
                  </a:solidFill>
                  <a:effectLst/>
                  <a:latin typeface="Avenir Next LT Pro" panose="020B0504020202020204" pitchFamily="34" charset="0"/>
                </a:rPr>
                <a:t>⚒</a:t>
              </a:r>
              <a:endParaRPr 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2201505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pplicatio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0" y="9192"/>
            <a:ext cx="10353137" cy="358604"/>
          </a:xfrm>
          <a:prstGeom prst="rect">
            <a:avLst/>
          </a:prstGeom>
          <a:noFill/>
          <a:ln>
            <a:noFill/>
          </a:ln>
        </p:spPr>
        <p:txBody>
          <a:bodyPr vert="horz" lIns="548640" tIns="45720" rIns="4572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86616" y="6534181"/>
            <a:ext cx="368808" cy="282512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ctr"/>
          <a:lstStyle>
            <a:lvl1pPr algn="ctr">
              <a:defRPr sz="120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defRPr>
            </a:lvl1pPr>
          </a:lstStyle>
          <a:p>
            <a:fld id="{02C8B7B2-9496-47E5-990F-169BD0B1DE6A}" type="slidenum">
              <a:rPr lang="en-US" smtClean="0"/>
              <a:t>‹#›</a:t>
            </a:fld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15FD84F-9A15-4999-9329-682A4035EF34}"/>
              </a:ext>
            </a:extLst>
          </p:cNvPr>
          <p:cNvGrpSpPr/>
          <p:nvPr userDrawn="1"/>
        </p:nvGrpSpPr>
        <p:grpSpPr>
          <a:xfrm>
            <a:off x="11805824" y="-43632"/>
            <a:ext cx="386176" cy="461665"/>
            <a:chOff x="2745283" y="3110828"/>
            <a:chExt cx="447675" cy="535186"/>
          </a:xfrm>
        </p:grpSpPr>
        <p:sp>
          <p:nvSpPr>
            <p:cNvPr id="5" name="Rectangle: Diagonal Corners Snipped 4">
              <a:extLst>
                <a:ext uri="{FF2B5EF4-FFF2-40B4-BE49-F238E27FC236}">
                  <a16:creationId xmlns:a16="http://schemas.microsoft.com/office/drawing/2014/main" id="{9F6134D7-95A9-476A-BB46-F3C6CBE28FE2}"/>
                </a:ext>
              </a:extLst>
            </p:cNvPr>
            <p:cNvSpPr/>
            <p:nvPr/>
          </p:nvSpPr>
          <p:spPr>
            <a:xfrm rot="5400000">
              <a:off x="2762417" y="3144272"/>
              <a:ext cx="413408" cy="447675"/>
            </a:xfrm>
            <a:prstGeom prst="snip2DiagRect">
              <a:avLst>
                <a:gd name="adj1" fmla="val 0"/>
                <a:gd name="adj2" fmla="val 44327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A1C2D83-F216-44E3-86B8-3695B3AD2FBB}"/>
                </a:ext>
              </a:extLst>
            </p:cNvPr>
            <p:cNvSpPr txBox="1"/>
            <p:nvPr/>
          </p:nvSpPr>
          <p:spPr>
            <a:xfrm>
              <a:off x="2758202" y="3110828"/>
              <a:ext cx="361653" cy="5351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b="0" i="0" u="none" strike="noStrike" dirty="0">
                  <a:ln>
                    <a:solidFill>
                      <a:schemeClr val="tx1"/>
                    </a:solidFill>
                  </a:ln>
                  <a:solidFill>
                    <a:srgbClr val="6AA84F"/>
                  </a:solidFill>
                  <a:effectLst/>
                  <a:latin typeface="Avenir Next LT Pro" panose="020B0504020202020204" pitchFamily="34" charset="0"/>
                </a:rPr>
                <a:t>⚑</a:t>
              </a:r>
              <a:endParaRPr lang="en-US" sz="2400" dirty="0">
                <a:ln>
                  <a:solidFill>
                    <a:schemeClr val="tx1"/>
                  </a:solidFill>
                </a:ln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785794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arning Objectiv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CCDB29-AB95-4105-9E4F-6E4748F634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‹#›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4682929-A492-40BE-AE3F-520F3ED6FA20}"/>
              </a:ext>
            </a:extLst>
          </p:cNvPr>
          <p:cNvSpPr/>
          <p:nvPr/>
        </p:nvSpPr>
        <p:spPr>
          <a:xfrm>
            <a:off x="0" y="-184558"/>
            <a:ext cx="2444097" cy="7164198"/>
          </a:xfrm>
          <a:prstGeom prst="rect">
            <a:avLst/>
          </a:prstGeom>
          <a:solidFill>
            <a:srgbClr val="D73F09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E7981218-7110-4AF9-8095-52BC882D52FC}"/>
              </a:ext>
            </a:extLst>
          </p:cNvPr>
          <p:cNvSpPr txBox="1">
            <a:spLocks/>
          </p:cNvSpPr>
          <p:nvPr/>
        </p:nvSpPr>
        <p:spPr>
          <a:xfrm>
            <a:off x="143438" y="146507"/>
            <a:ext cx="2620711" cy="1655762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50000"/>
              </a:lnSpc>
              <a:buNone/>
            </a:pPr>
            <a:endParaRPr lang="en-US" sz="4000" b="1" spc="-150" dirty="0">
              <a:solidFill>
                <a:schemeClr val="bg1"/>
              </a:solidFill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en-US" sz="4000" b="1" spc="-150" dirty="0">
                <a:solidFill>
                  <a:schemeClr val="bg1"/>
                </a:solidFill>
              </a:rPr>
              <a:t>Today’s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4000" b="1" spc="-150" dirty="0">
                <a:solidFill>
                  <a:schemeClr val="bg1"/>
                </a:solidFill>
              </a:rPr>
              <a:t>Learning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4000" b="1" spc="-150" dirty="0">
                <a:solidFill>
                  <a:schemeClr val="bg1"/>
                </a:solidFill>
              </a:rPr>
              <a:t>Objectives</a:t>
            </a:r>
          </a:p>
        </p:txBody>
      </p:sp>
      <p:pic>
        <p:nvPicPr>
          <p:cNvPr id="7" name="Picture 18" descr="Oregon State University - Madison Ave. Collective">
            <a:extLst>
              <a:ext uri="{FF2B5EF4-FFF2-40B4-BE49-F238E27FC236}">
                <a16:creationId xmlns:a16="http://schemas.microsoft.com/office/drawing/2014/main" id="{F7BA9998-603C-4C92-AE23-8B842225C4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39601" y="5273831"/>
            <a:ext cx="1164894" cy="1437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ubtitle 2">
            <a:extLst>
              <a:ext uri="{FF2B5EF4-FFF2-40B4-BE49-F238E27FC236}">
                <a16:creationId xmlns:a16="http://schemas.microsoft.com/office/drawing/2014/main" id="{BEB49210-9B08-4174-9147-145508AD1DA6}"/>
              </a:ext>
            </a:extLst>
          </p:cNvPr>
          <p:cNvSpPr txBox="1">
            <a:spLocks/>
          </p:cNvSpPr>
          <p:nvPr/>
        </p:nvSpPr>
        <p:spPr>
          <a:xfrm>
            <a:off x="160628" y="18818"/>
            <a:ext cx="2234310" cy="371657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400" b="1" u="sng" spc="-150" dirty="0"/>
              <a:t>CS434 – ML + DM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3FFC9128-C149-4340-AB33-5756D33E3A9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968625" y="390525"/>
            <a:ext cx="8909050" cy="5961063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60094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ctivity">
    <p:bg>
      <p:bgPr>
        <a:solidFill>
          <a:srgbClr val="D73F0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nip Diagonal Corner Rectangle 7">
            <a:extLst>
              <a:ext uri="{FF2B5EF4-FFF2-40B4-BE49-F238E27FC236}">
                <a16:creationId xmlns:a16="http://schemas.microsoft.com/office/drawing/2014/main" id="{77FE03BE-819F-46EE-9F4C-665066E2A6CB}"/>
              </a:ext>
            </a:extLst>
          </p:cNvPr>
          <p:cNvSpPr/>
          <p:nvPr/>
        </p:nvSpPr>
        <p:spPr>
          <a:xfrm flipH="1">
            <a:off x="397175" y="89515"/>
            <a:ext cx="12044501" cy="365712"/>
          </a:xfrm>
          <a:prstGeom prst="snip2DiagRect">
            <a:avLst>
              <a:gd name="adj1" fmla="val 50000"/>
              <a:gd name="adj2" fmla="val 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2400" b="1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Questions Break!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2127700-164F-45BC-9BE2-B124D88669DC}"/>
              </a:ext>
            </a:extLst>
          </p:cNvPr>
          <p:cNvSpPr/>
          <p:nvPr/>
        </p:nvSpPr>
        <p:spPr>
          <a:xfrm>
            <a:off x="5542525" y="70094"/>
            <a:ext cx="1106951" cy="1106951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2985A01-A21B-4438-A2B7-56FDB6FE0B04}"/>
              </a:ext>
            </a:extLst>
          </p:cNvPr>
          <p:cNvSpPr/>
          <p:nvPr/>
        </p:nvSpPr>
        <p:spPr>
          <a:xfrm>
            <a:off x="485252" y="612840"/>
            <a:ext cx="11221496" cy="58463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502920" rIns="182880" bIns="0" rtlCol="0" anchor="t"/>
          <a:lstStyle/>
          <a:p>
            <a:pPr algn="l"/>
            <a:endParaRPr lang="en-US" dirty="0">
              <a:solidFill>
                <a:schemeClr val="tx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9469AA5-3B87-4BDD-82A9-DD74BAC638C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‹#›</a:t>
            </a:fld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02314F1-F584-49C6-910E-92BD0CBD3531}"/>
              </a:ext>
            </a:extLst>
          </p:cNvPr>
          <p:cNvGrpSpPr/>
          <p:nvPr/>
        </p:nvGrpSpPr>
        <p:grpSpPr>
          <a:xfrm>
            <a:off x="5746615" y="274184"/>
            <a:ext cx="698770" cy="698770"/>
            <a:chOff x="1498060" y="894945"/>
            <a:chExt cx="1157591" cy="1157591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B98913E5-A791-4683-99E9-CC4E1056389E}"/>
                </a:ext>
              </a:extLst>
            </p:cNvPr>
            <p:cNvSpPr/>
            <p:nvPr/>
          </p:nvSpPr>
          <p:spPr>
            <a:xfrm>
              <a:off x="1498060" y="894945"/>
              <a:ext cx="1157591" cy="1157591"/>
            </a:xfrm>
            <a:prstGeom prst="ellipse">
              <a:avLst/>
            </a:prstGeom>
            <a:solidFill>
              <a:schemeClr val="bg1"/>
            </a:solidFill>
            <a:ln w="12700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412B823A-E2A2-478D-937D-484B8BEF14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10427"/>
            <a:stretch/>
          </p:blipFill>
          <p:spPr>
            <a:xfrm>
              <a:off x="1586710" y="919821"/>
              <a:ext cx="1038113" cy="1043493"/>
            </a:xfrm>
            <a:prstGeom prst="ellipse">
              <a:avLst/>
            </a:prstGeom>
          </p:spPr>
        </p:pic>
      </p:grp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A7CB28B-E18F-4B0A-A656-64565439359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84729" y="612467"/>
            <a:ext cx="11221496" cy="5847071"/>
          </a:xfrm>
          <a:prstGeom prst="rect">
            <a:avLst/>
          </a:prstGeom>
        </p:spPr>
        <p:txBody>
          <a:bodyPr lIns="274320" tIns="457200" rIns="27432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31543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C_Activity">
    <p:bg>
      <p:bgPr>
        <a:solidFill>
          <a:srgbClr val="D73F0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nip Diagonal Corner Rectangle 7">
            <a:extLst>
              <a:ext uri="{FF2B5EF4-FFF2-40B4-BE49-F238E27FC236}">
                <a16:creationId xmlns:a16="http://schemas.microsoft.com/office/drawing/2014/main" id="{77FE03BE-819F-46EE-9F4C-665066E2A6CB}"/>
              </a:ext>
            </a:extLst>
          </p:cNvPr>
          <p:cNvSpPr/>
          <p:nvPr/>
        </p:nvSpPr>
        <p:spPr>
          <a:xfrm flipH="1">
            <a:off x="397175" y="89515"/>
            <a:ext cx="12044501" cy="365712"/>
          </a:xfrm>
          <a:prstGeom prst="snip2DiagRect">
            <a:avLst>
              <a:gd name="adj1" fmla="val 50000"/>
              <a:gd name="adj2" fmla="val 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2400" b="1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Question Break!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2127700-164F-45BC-9BE2-B124D88669DC}"/>
              </a:ext>
            </a:extLst>
          </p:cNvPr>
          <p:cNvSpPr/>
          <p:nvPr/>
        </p:nvSpPr>
        <p:spPr>
          <a:xfrm>
            <a:off x="5542525" y="-90547"/>
            <a:ext cx="1106951" cy="1106951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2985A01-A21B-4438-A2B7-56FDB6FE0B04}"/>
              </a:ext>
            </a:extLst>
          </p:cNvPr>
          <p:cNvSpPr/>
          <p:nvPr/>
        </p:nvSpPr>
        <p:spPr>
          <a:xfrm>
            <a:off x="485252" y="612840"/>
            <a:ext cx="11221496" cy="364031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502920" rIns="182880" bIns="0" rtlCol="0" anchor="t"/>
          <a:lstStyle/>
          <a:p>
            <a:pPr algn="l"/>
            <a:endParaRPr lang="en-US" dirty="0">
              <a:solidFill>
                <a:schemeClr val="tx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9469AA5-3B87-4BDD-82A9-DD74BAC638C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‹#›</a:t>
            </a:fld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02314F1-F584-49C6-910E-92BD0CBD3531}"/>
              </a:ext>
            </a:extLst>
          </p:cNvPr>
          <p:cNvGrpSpPr/>
          <p:nvPr/>
        </p:nvGrpSpPr>
        <p:grpSpPr>
          <a:xfrm>
            <a:off x="5746615" y="113543"/>
            <a:ext cx="698770" cy="698770"/>
            <a:chOff x="1498060" y="894945"/>
            <a:chExt cx="1157591" cy="1157591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B98913E5-A791-4683-99E9-CC4E1056389E}"/>
                </a:ext>
              </a:extLst>
            </p:cNvPr>
            <p:cNvSpPr/>
            <p:nvPr/>
          </p:nvSpPr>
          <p:spPr>
            <a:xfrm>
              <a:off x="1498060" y="894945"/>
              <a:ext cx="1157591" cy="1157591"/>
            </a:xfrm>
            <a:prstGeom prst="ellipse">
              <a:avLst/>
            </a:prstGeom>
            <a:solidFill>
              <a:schemeClr val="bg1"/>
            </a:solidFill>
            <a:ln w="12700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412B823A-E2A2-478D-937D-484B8BEF14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10427"/>
            <a:stretch/>
          </p:blipFill>
          <p:spPr>
            <a:xfrm>
              <a:off x="1586710" y="940291"/>
              <a:ext cx="1038113" cy="1043493"/>
            </a:xfrm>
            <a:prstGeom prst="ellipse">
              <a:avLst/>
            </a:prstGeom>
          </p:spPr>
        </p:pic>
      </p:grp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A7CB28B-E18F-4B0A-A656-64565439359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84729" y="612468"/>
            <a:ext cx="11221496" cy="3601062"/>
          </a:xfrm>
          <a:prstGeom prst="rect">
            <a:avLst/>
          </a:prstGeom>
        </p:spPr>
        <p:txBody>
          <a:bodyPr lIns="274320" tIns="274320" rIns="274320" anchor="ctr"/>
          <a:lstStyle>
            <a:lvl1pPr marL="0" indent="0" algn="ctr">
              <a:buNone/>
              <a:defRPr sz="2400">
                <a:latin typeface="Avenir Next LT Pro" panose="020B05040202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B8DFC11-0A57-4417-96F4-F21440FCBA8A}"/>
              </a:ext>
            </a:extLst>
          </p:cNvPr>
          <p:cNvSpPr/>
          <p:nvPr userDrawn="1"/>
        </p:nvSpPr>
        <p:spPr>
          <a:xfrm>
            <a:off x="608848" y="4371143"/>
            <a:ext cx="5363556" cy="1013255"/>
          </a:xfrm>
          <a:prstGeom prst="roundRect">
            <a:avLst/>
          </a:prstGeom>
          <a:solidFill>
            <a:srgbClr val="9BE5FF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AEA7E196-73A2-453A-9E97-C87612E601B6}"/>
              </a:ext>
            </a:extLst>
          </p:cNvPr>
          <p:cNvSpPr/>
          <p:nvPr userDrawn="1"/>
        </p:nvSpPr>
        <p:spPr>
          <a:xfrm>
            <a:off x="608848" y="5512962"/>
            <a:ext cx="5363556" cy="1013255"/>
          </a:xfrm>
          <a:prstGeom prst="roundRect">
            <a:avLst/>
          </a:prstGeom>
          <a:solidFill>
            <a:srgbClr val="81FFBA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879B121F-8CF3-40AC-B87A-29A49F7A4B94}"/>
              </a:ext>
            </a:extLst>
          </p:cNvPr>
          <p:cNvSpPr/>
          <p:nvPr userDrawn="1"/>
        </p:nvSpPr>
        <p:spPr>
          <a:xfrm>
            <a:off x="6283333" y="4367748"/>
            <a:ext cx="5363556" cy="1013255"/>
          </a:xfrm>
          <a:prstGeom prst="roundRect">
            <a:avLst/>
          </a:prstGeom>
          <a:solidFill>
            <a:srgbClr val="FF7D7D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6A4123F1-8A57-4B19-95FA-018A8E3D7774}"/>
              </a:ext>
            </a:extLst>
          </p:cNvPr>
          <p:cNvSpPr/>
          <p:nvPr userDrawn="1"/>
        </p:nvSpPr>
        <p:spPr>
          <a:xfrm>
            <a:off x="6283333" y="5509567"/>
            <a:ext cx="5363556" cy="1013255"/>
          </a:xfrm>
          <a:prstGeom prst="roundRect">
            <a:avLst/>
          </a:prstGeom>
          <a:solidFill>
            <a:srgbClr val="FFFFA3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B84D071-BB72-4AB2-9B14-817DB6E4640D}"/>
              </a:ext>
            </a:extLst>
          </p:cNvPr>
          <p:cNvSpPr/>
          <p:nvPr userDrawn="1"/>
        </p:nvSpPr>
        <p:spPr>
          <a:xfrm>
            <a:off x="386412" y="4674685"/>
            <a:ext cx="321276" cy="370703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venir Next LT Pro" panose="020B0504020202020204" pitchFamily="34" charset="0"/>
              </a:rPr>
              <a:t>A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12DF69E2-79C3-4F4F-BC35-BD084B42F457}"/>
              </a:ext>
            </a:extLst>
          </p:cNvPr>
          <p:cNvSpPr/>
          <p:nvPr userDrawn="1"/>
        </p:nvSpPr>
        <p:spPr>
          <a:xfrm>
            <a:off x="6144577" y="4674684"/>
            <a:ext cx="321276" cy="370703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venir Next LT Pro" panose="020B0504020202020204" pitchFamily="34" charset="0"/>
              </a:rPr>
              <a:t>B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78118DBF-80C5-4B97-8E0B-BD4EF19DC43E}"/>
              </a:ext>
            </a:extLst>
          </p:cNvPr>
          <p:cNvSpPr/>
          <p:nvPr userDrawn="1"/>
        </p:nvSpPr>
        <p:spPr>
          <a:xfrm>
            <a:off x="400071" y="5830842"/>
            <a:ext cx="321276" cy="370703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venir Next LT Pro" panose="020B0504020202020204" pitchFamily="34" charset="0"/>
              </a:rPr>
              <a:t>C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D68B9258-1675-4A1C-8CA4-E72FE7EBA5DF}"/>
              </a:ext>
            </a:extLst>
          </p:cNvPr>
          <p:cNvSpPr/>
          <p:nvPr userDrawn="1"/>
        </p:nvSpPr>
        <p:spPr>
          <a:xfrm>
            <a:off x="6122695" y="5830841"/>
            <a:ext cx="321276" cy="370703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venir Next LT Pro" panose="020B0504020202020204" pitchFamily="34" charset="0"/>
              </a:rPr>
              <a:t>D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1E3901E0-C842-423E-BBC6-6544F8CE003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20724" y="4410765"/>
            <a:ext cx="5251679" cy="924883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>
                <a:latin typeface="Avenir Next LT Pro" panose="020B05040202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10F83A56-5AAF-4516-BF8C-BA083C02A4D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430532" y="4410765"/>
            <a:ext cx="5166279" cy="924883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>
                <a:latin typeface="Avenir Next LT Pro" panose="020B05040202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3" name="Text Placeholder 20">
            <a:extLst>
              <a:ext uri="{FF2B5EF4-FFF2-40B4-BE49-F238E27FC236}">
                <a16:creationId xmlns:a16="http://schemas.microsoft.com/office/drawing/2014/main" id="{75501B0B-27B0-420B-B8AD-D97E9AAA04E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9932" y="5538737"/>
            <a:ext cx="5251679" cy="924883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>
                <a:latin typeface="Avenir Next LT Pro" panose="020B05040202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4" name="Text Placeholder 20">
            <a:extLst>
              <a:ext uri="{FF2B5EF4-FFF2-40B4-BE49-F238E27FC236}">
                <a16:creationId xmlns:a16="http://schemas.microsoft.com/office/drawing/2014/main" id="{56C570A0-1D1E-41D1-9876-A19DA201F30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449740" y="5538737"/>
            <a:ext cx="5166279" cy="924883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>
                <a:latin typeface="Avenir Next LT Pro" panose="020B0504020202020204" pitchFamily="34" charset="0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39428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search Showcase">
    <p:bg>
      <p:bgPr>
        <a:solidFill>
          <a:srgbClr val="D73F0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nip Diagonal Corner Rectangle 7">
            <a:extLst>
              <a:ext uri="{FF2B5EF4-FFF2-40B4-BE49-F238E27FC236}">
                <a16:creationId xmlns:a16="http://schemas.microsoft.com/office/drawing/2014/main" id="{77FE03BE-819F-46EE-9F4C-665066E2A6CB}"/>
              </a:ext>
            </a:extLst>
          </p:cNvPr>
          <p:cNvSpPr/>
          <p:nvPr/>
        </p:nvSpPr>
        <p:spPr>
          <a:xfrm flipH="1">
            <a:off x="397175" y="89515"/>
            <a:ext cx="12044501" cy="365712"/>
          </a:xfrm>
          <a:prstGeom prst="snip2DiagRect">
            <a:avLst>
              <a:gd name="adj1" fmla="val 50000"/>
              <a:gd name="adj2" fmla="val 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2400" b="1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Research Showcase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2127700-164F-45BC-9BE2-B124D88669DC}"/>
              </a:ext>
            </a:extLst>
          </p:cNvPr>
          <p:cNvSpPr/>
          <p:nvPr/>
        </p:nvSpPr>
        <p:spPr>
          <a:xfrm>
            <a:off x="5542525" y="70094"/>
            <a:ext cx="1106951" cy="1106951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2985A01-A21B-4438-A2B7-56FDB6FE0B04}"/>
              </a:ext>
            </a:extLst>
          </p:cNvPr>
          <p:cNvSpPr/>
          <p:nvPr/>
        </p:nvSpPr>
        <p:spPr>
          <a:xfrm>
            <a:off x="485252" y="612840"/>
            <a:ext cx="11221496" cy="58463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502920" rIns="182880" bIns="0" rtlCol="0" anchor="t"/>
          <a:lstStyle/>
          <a:p>
            <a:pPr algn="l"/>
            <a:endParaRPr lang="en-US" dirty="0">
              <a:solidFill>
                <a:schemeClr val="tx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9469AA5-3B87-4BDD-82A9-DD74BAC638C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‹#›</a:t>
            </a:fld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02314F1-F584-49C6-910E-92BD0CBD3531}"/>
              </a:ext>
            </a:extLst>
          </p:cNvPr>
          <p:cNvGrpSpPr/>
          <p:nvPr/>
        </p:nvGrpSpPr>
        <p:grpSpPr>
          <a:xfrm>
            <a:off x="5746615" y="274184"/>
            <a:ext cx="698770" cy="698770"/>
            <a:chOff x="1498060" y="894945"/>
            <a:chExt cx="1157591" cy="1157591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B98913E5-A791-4683-99E9-CC4E1056389E}"/>
                </a:ext>
              </a:extLst>
            </p:cNvPr>
            <p:cNvSpPr/>
            <p:nvPr/>
          </p:nvSpPr>
          <p:spPr>
            <a:xfrm>
              <a:off x="1498060" y="894945"/>
              <a:ext cx="1157591" cy="1157591"/>
            </a:xfrm>
            <a:prstGeom prst="ellipse">
              <a:avLst/>
            </a:prstGeom>
            <a:solidFill>
              <a:schemeClr val="bg1"/>
            </a:solidFill>
            <a:ln w="12700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412B823A-E2A2-478D-937D-484B8BEF14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10427"/>
            <a:stretch/>
          </p:blipFill>
          <p:spPr>
            <a:xfrm>
              <a:off x="1586710" y="919821"/>
              <a:ext cx="1038113" cy="1043493"/>
            </a:xfrm>
            <a:prstGeom prst="ellipse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612443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9192"/>
            <a:ext cx="10353137" cy="358604"/>
          </a:xfrm>
          <a:prstGeom prst="rect">
            <a:avLst/>
          </a:prstGeom>
          <a:noFill/>
          <a:ln>
            <a:noFill/>
          </a:ln>
        </p:spPr>
        <p:txBody>
          <a:bodyPr vert="horz" lIns="548640" tIns="45720" rIns="4572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Snip Diagonal Corner Rectangle 8"/>
          <p:cNvSpPr/>
          <p:nvPr/>
        </p:nvSpPr>
        <p:spPr>
          <a:xfrm flipH="1">
            <a:off x="11786616" y="6534181"/>
            <a:ext cx="493776" cy="365125"/>
          </a:xfrm>
          <a:prstGeom prst="snip2DiagRect">
            <a:avLst>
              <a:gd name="adj1" fmla="val 50000"/>
              <a:gd name="adj2" fmla="val 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86616" y="6534181"/>
            <a:ext cx="368808" cy="282512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ctr"/>
          <a:lstStyle>
            <a:lvl1pPr algn="ctr">
              <a:defRPr sz="120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defRPr>
            </a:lvl1pPr>
          </a:lstStyle>
          <a:p>
            <a:fld id="{02C8B7B2-9496-47E5-990F-169BD0B1DE6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Snip Diagonal Corner Rectangle 6"/>
          <p:cNvSpPr/>
          <p:nvPr/>
        </p:nvSpPr>
        <p:spPr>
          <a:xfrm>
            <a:off x="0" y="6492875"/>
            <a:ext cx="1041149" cy="365125"/>
          </a:xfrm>
          <a:prstGeom prst="snip2DiagRect">
            <a:avLst>
              <a:gd name="adj1" fmla="val 50000"/>
              <a:gd name="adj2" fmla="val 0"/>
            </a:avLst>
          </a:prstGeom>
          <a:solidFill>
            <a:srgbClr val="D73F09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CS 434</a:t>
            </a:r>
          </a:p>
        </p:txBody>
      </p:sp>
      <p:sp>
        <p:nvSpPr>
          <p:cNvPr id="8" name="Snip Diagonal Corner Rectangle 7"/>
          <p:cNvSpPr/>
          <p:nvPr/>
        </p:nvSpPr>
        <p:spPr>
          <a:xfrm flipH="1">
            <a:off x="0" y="0"/>
            <a:ext cx="493776" cy="365125"/>
          </a:xfrm>
          <a:prstGeom prst="snip2DiagRect">
            <a:avLst>
              <a:gd name="adj1" fmla="val 50000"/>
              <a:gd name="adj2" fmla="val 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3" name="Picture 18" descr="Oregon State University - Madison Ave. Collective">
            <a:extLst>
              <a:ext uri="{FF2B5EF4-FFF2-40B4-BE49-F238E27FC236}">
                <a16:creationId xmlns:a16="http://schemas.microsoft.com/office/drawing/2014/main" id="{D316C1F0-6231-4A3E-9FB1-05A86CF426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31990" y="40760"/>
            <a:ext cx="229795" cy="283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E42919E-90F0-48EB-A57A-5451A1CD1C2B}"/>
              </a:ext>
            </a:extLst>
          </p:cNvPr>
          <p:cNvSpPr txBox="1"/>
          <p:nvPr userDrawn="1"/>
        </p:nvSpPr>
        <p:spPr>
          <a:xfrm>
            <a:off x="5606199" y="6675437"/>
            <a:ext cx="97960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Avenir Next LT Pro" panose="020B0504020202020204" pitchFamily="34" charset="0"/>
              </a:rPr>
              <a:t>© Stefan Lee</a:t>
            </a:r>
          </a:p>
        </p:txBody>
      </p:sp>
    </p:spTree>
    <p:extLst>
      <p:ext uri="{BB962C8B-B14F-4D97-AF65-F5344CB8AC3E}">
        <p14:creationId xmlns:p14="http://schemas.microsoft.com/office/powerpoint/2010/main" val="9034451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6" r:id="rId4"/>
    <p:sldLayoutId id="2147483677" r:id="rId5"/>
    <p:sldLayoutId id="2147483673" r:id="rId6"/>
    <p:sldLayoutId id="2147483674" r:id="rId7"/>
    <p:sldLayoutId id="2147483680" r:id="rId8"/>
    <p:sldLayoutId id="2147483675" r:id="rId9"/>
    <p:sldLayoutId id="2147483678" r:id="rId10"/>
    <p:sldLayoutId id="2147483679" r:id="rId11"/>
    <p:sldLayoutId id="2147483681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tx1"/>
          </a:solidFill>
          <a:latin typeface="Avenir Next LT Pro" panose="020B0504020202020204" pitchFamily="34" charset="0"/>
          <a:ea typeface="Avenir Next LT Pro" panose="020B0504020202020204" pitchFamily="34" charset="0"/>
          <a:cs typeface="Avenir Next LT Pro" panose="020B05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Avenir Book" charset="0"/>
          <a:ea typeface="Avenir Book" charset="0"/>
          <a:cs typeface="Avenir Book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Avenir Book" charset="0"/>
          <a:ea typeface="Avenir Book" charset="0"/>
          <a:cs typeface="Avenir Book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Avenir Book" charset="0"/>
          <a:ea typeface="Avenir Book" charset="0"/>
          <a:cs typeface="Avenir Book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Avenir Book" charset="0"/>
          <a:ea typeface="Avenir Book" charset="0"/>
          <a:cs typeface="Avenir Book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Avenir Book" charset="0"/>
          <a:ea typeface="Avenir Book" charset="0"/>
          <a:cs typeface="Avenir Book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55.png"/><Relationship Id="rId7" Type="http://schemas.openxmlformats.org/officeDocument/2006/relationships/image" Target="../media/image1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8.jpeg"/><Relationship Id="rId5" Type="http://schemas.openxmlformats.org/officeDocument/2006/relationships/image" Target="../media/image16.jpeg"/><Relationship Id="rId4" Type="http://schemas.openxmlformats.org/officeDocument/2006/relationships/image" Target="../media/image5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gif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6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10" Type="http://schemas.openxmlformats.org/officeDocument/2006/relationships/image" Target="../media/image76.png"/><Relationship Id="rId4" Type="http://schemas.openxmlformats.org/officeDocument/2006/relationships/image" Target="../media/image70.png"/><Relationship Id="rId9" Type="http://schemas.openxmlformats.org/officeDocument/2006/relationships/image" Target="../media/image7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7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gif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7" Type="http://schemas.openxmlformats.org/officeDocument/2006/relationships/image" Target="../media/image101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8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1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3" Type="http://schemas.openxmlformats.org/officeDocument/2006/relationships/image" Target="../media/image111.png"/><Relationship Id="rId7" Type="http://schemas.openxmlformats.org/officeDocument/2006/relationships/image" Target="../media/image115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7" Type="http://schemas.openxmlformats.org/officeDocument/2006/relationships/image" Target="../media/image124.png"/><Relationship Id="rId2" Type="http://schemas.openxmlformats.org/officeDocument/2006/relationships/image" Target="../media/image960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23.png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27.png"/><Relationship Id="rId4" Type="http://schemas.openxmlformats.org/officeDocument/2006/relationships/image" Target="../media/image12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1.xml"/><Relationship Id="rId4" Type="http://schemas.openxmlformats.org/officeDocument/2006/relationships/hyperlink" Target="http://www2.imm.dtu.dk/pubdb/edoc/imm3274.pdf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31.png"/><Relationship Id="rId4" Type="http://schemas.openxmlformats.org/officeDocument/2006/relationships/image" Target="../media/image13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33.png"/><Relationship Id="rId5" Type="http://schemas.openxmlformats.org/officeDocument/2006/relationships/image" Target="../media/image132.png"/><Relationship Id="rId4" Type="http://schemas.openxmlformats.org/officeDocument/2006/relationships/image" Target="../media/image134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36.jpeg"/><Relationship Id="rId4" Type="http://schemas.microsoft.com/office/2007/relationships/hdphoto" Target="../media/hdphoto2.wdp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1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7" Type="http://schemas.openxmlformats.org/officeDocument/2006/relationships/image" Target="../media/image147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38.png"/><Relationship Id="rId5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7" Type="http://schemas.openxmlformats.org/officeDocument/2006/relationships/image" Target="../media/image147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38.png"/><Relationship Id="rId5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7" Type="http://schemas.openxmlformats.org/officeDocument/2006/relationships/image" Target="../media/image147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38.png"/><Relationship Id="rId5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7" Type="http://schemas.openxmlformats.org/officeDocument/2006/relationships/image" Target="../media/image140.jpe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52.png"/><Relationship Id="rId5" Type="http://schemas.openxmlformats.org/officeDocument/2006/relationships/image" Target="../media/image151.png"/><Relationship Id="rId4" Type="http://schemas.openxmlformats.org/officeDocument/2006/relationships/image" Target="../media/image15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46.png"/><Relationship Id="rId4" Type="http://schemas.openxmlformats.org/officeDocument/2006/relationships/image" Target="../media/image140.jpe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1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20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56.png"/><Relationship Id="rId4" Type="http://schemas.openxmlformats.org/officeDocument/2006/relationships/image" Target="../media/image153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67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1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1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1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1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9E9462-2E8A-4069-9BD7-720964E169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0450" y="1122363"/>
            <a:ext cx="10071100" cy="2387600"/>
          </a:xfrm>
        </p:spPr>
        <p:txBody>
          <a:bodyPr lIns="0" rIns="0"/>
          <a:lstStyle/>
          <a:p>
            <a:r>
              <a:rPr lang="en-US" b="1" dirty="0"/>
              <a:t>Machine Learning </a:t>
            </a:r>
            <a:br>
              <a:rPr lang="en-US" b="1" dirty="0"/>
            </a:br>
            <a:r>
              <a:rPr lang="en-US" b="1" dirty="0"/>
              <a:t>and Data Mining</a:t>
            </a:r>
            <a:endParaRPr lang="en-US" b="1" strike="sngStrik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65C7452-5743-4F4A-9B65-4D5F146FE98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Lecture 2.1: Linear Regression</a:t>
            </a:r>
          </a:p>
        </p:txBody>
      </p:sp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964CAFBF-F4D7-4817-86F0-3C0E46CA6A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713" y="5516004"/>
            <a:ext cx="1067437" cy="1045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6367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1642AAE5-0E67-45D4-B505-BEF08B51F9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9991" y="4348162"/>
            <a:ext cx="746384" cy="2186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53014FE3-EDC1-40D7-98F5-618599FB80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9340" y="1463918"/>
            <a:ext cx="7527353" cy="4462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489E9070-5598-49C3-B6DB-FE576F4DC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Example Linear Regression Problem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B3CF454-3533-4432-8953-32FC218944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10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47DE5A8-7CD9-4229-9313-454737DB0482}"/>
              </a:ext>
            </a:extLst>
          </p:cNvPr>
          <p:cNvGrpSpPr/>
          <p:nvPr/>
        </p:nvGrpSpPr>
        <p:grpSpPr>
          <a:xfrm>
            <a:off x="2825496" y="1175989"/>
            <a:ext cx="1220162" cy="1093447"/>
            <a:chOff x="1819813" y="833089"/>
            <a:chExt cx="1952625" cy="1749843"/>
          </a:xfrm>
        </p:grpSpPr>
        <p:pic>
          <p:nvPicPr>
            <p:cNvPr id="1026" name="Picture 2" descr="Striped Ground Cricket | Songs of Insects">
              <a:extLst>
                <a:ext uri="{FF2B5EF4-FFF2-40B4-BE49-F238E27FC236}">
                  <a16:creationId xmlns:a16="http://schemas.microsoft.com/office/drawing/2014/main" id="{827F9D6F-CD02-486E-A616-B6A0845E0A5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19813" y="1216095"/>
              <a:ext cx="1952625" cy="13668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Graphic 4" descr="Music notes with solid fill">
              <a:extLst>
                <a:ext uri="{FF2B5EF4-FFF2-40B4-BE49-F238E27FC236}">
                  <a16:creationId xmlns:a16="http://schemas.microsoft.com/office/drawing/2014/main" id="{2E40FA32-634A-47B8-B960-B21B82006A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710400" y="833089"/>
              <a:ext cx="914400" cy="914400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F6CA4F19-521A-4609-B14B-103E72FF96F1}"/>
              </a:ext>
            </a:extLst>
          </p:cNvPr>
          <p:cNvSpPr txBox="1"/>
          <p:nvPr/>
        </p:nvSpPr>
        <p:spPr>
          <a:xfrm>
            <a:off x="1489939" y="551527"/>
            <a:ext cx="921212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Avenir Next LT Pro" panose="020B0504020202020204" pitchFamily="34" charset="0"/>
              </a:rPr>
              <a:t>Can we predict how annoying crickets will be based on the temperature?</a:t>
            </a:r>
            <a:endParaRPr lang="en-US" sz="2000" dirty="0">
              <a:latin typeface="Avenir Next LT Pro" panose="020B05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4A6116D-07DB-4E88-A919-16608899E31B}"/>
              </a:ext>
            </a:extLst>
          </p:cNvPr>
          <p:cNvSpPr txBox="1"/>
          <p:nvPr/>
        </p:nvSpPr>
        <p:spPr>
          <a:xfrm>
            <a:off x="974200" y="6448890"/>
            <a:ext cx="102436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1" dirty="0">
                <a:solidFill>
                  <a:schemeClr val="bg1">
                    <a:lumMod val="85000"/>
                  </a:schemeClr>
                </a:solidFill>
                <a:effectLst/>
                <a:latin typeface="Avenir Next LT Pro" panose="020B0504020202020204" pitchFamily="34" charset="0"/>
              </a:rPr>
              <a:t>Data from: The Song of Insects by </a:t>
            </a:r>
            <a:r>
              <a:rPr lang="en-US" sz="1400" b="0" i="1" dirty="0" err="1">
                <a:solidFill>
                  <a:schemeClr val="bg1">
                    <a:lumMod val="85000"/>
                  </a:schemeClr>
                </a:solidFill>
                <a:effectLst/>
                <a:latin typeface="Avenir Next LT Pro" panose="020B0504020202020204" pitchFamily="34" charset="0"/>
              </a:rPr>
              <a:t>Dr.G.W</a:t>
            </a:r>
            <a:r>
              <a:rPr lang="en-US" sz="1400" b="0" i="1" dirty="0">
                <a:solidFill>
                  <a:schemeClr val="bg1">
                    <a:lumMod val="85000"/>
                  </a:schemeClr>
                </a:solidFill>
                <a:effectLst/>
                <a:latin typeface="Avenir Next LT Pro" panose="020B0504020202020204" pitchFamily="34" charset="0"/>
              </a:rPr>
              <a:t>. Pierce, Harvard College Press</a:t>
            </a:r>
            <a:endParaRPr lang="en-US" sz="1400" dirty="0">
              <a:solidFill>
                <a:schemeClr val="bg1">
                  <a:lumMod val="85000"/>
                </a:schemeClr>
              </a:solidFill>
              <a:latin typeface="Avenir Next LT Pro" panose="020B0504020202020204" pitchFamily="34" charset="0"/>
            </a:endParaRPr>
          </a:p>
        </p:txBody>
      </p:sp>
      <p:graphicFrame>
        <p:nvGraphicFramePr>
          <p:cNvPr id="8" name="Table 9">
            <a:extLst>
              <a:ext uri="{FF2B5EF4-FFF2-40B4-BE49-F238E27FC236}">
                <a16:creationId xmlns:a16="http://schemas.microsoft.com/office/drawing/2014/main" id="{65BCC61C-076E-4547-88F8-BDD66DDF6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3311292"/>
              </p:ext>
            </p:extLst>
          </p:nvPr>
        </p:nvGraphicFramePr>
        <p:xfrm>
          <a:off x="785307" y="1175989"/>
          <a:ext cx="1300668" cy="49549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0334">
                  <a:extLst>
                    <a:ext uri="{9D8B030D-6E8A-4147-A177-3AD203B41FA5}">
                      <a16:colId xmlns:a16="http://schemas.microsoft.com/office/drawing/2014/main" val="3698383425"/>
                    </a:ext>
                  </a:extLst>
                </a:gridCol>
                <a:gridCol w="650334">
                  <a:extLst>
                    <a:ext uri="{9D8B030D-6E8A-4147-A177-3AD203B41FA5}">
                      <a16:colId xmlns:a16="http://schemas.microsoft.com/office/drawing/2014/main" val="3838937866"/>
                    </a:ext>
                  </a:extLst>
                </a:gridCol>
              </a:tblGrid>
              <a:tr h="291465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ysClr val="windowText" lastClr="000000"/>
                          </a:solidFill>
                          <a:latin typeface="Avenir Next LT Pro" panose="020B0504020202020204" pitchFamily="34" charset="0"/>
                        </a:rPr>
                        <a:t>X</a:t>
                      </a:r>
                    </a:p>
                  </a:txBody>
                  <a:tcPr marL="0" marR="0" marT="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ysClr val="windowText" lastClr="000000"/>
                          </a:solidFill>
                          <a:latin typeface="Avenir Next LT Pro" panose="020B0504020202020204" pitchFamily="34" charset="0"/>
                        </a:rPr>
                        <a:t>Y</a:t>
                      </a:r>
                    </a:p>
                  </a:txBody>
                  <a:tcPr marL="0" marR="0" marT="0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533296"/>
                  </a:ext>
                </a:extLst>
              </a:tr>
              <a:tr h="291465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ysClr val="windowText" lastClr="000000"/>
                          </a:solidFill>
                          <a:latin typeface="Avenir Next LT Pro" panose="020B0504020202020204" pitchFamily="34" charset="0"/>
                        </a:rPr>
                        <a:t>F</a:t>
                      </a:r>
                    </a:p>
                  </a:txBody>
                  <a:tcPr marL="0" marR="0" marT="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ysClr val="windowText" lastClr="000000"/>
                          </a:solidFill>
                          <a:latin typeface="Avenir Next LT Pro" panose="020B0504020202020204" pitchFamily="34" charset="0"/>
                        </a:rPr>
                        <a:t>CPS</a:t>
                      </a:r>
                    </a:p>
                  </a:txBody>
                  <a:tcPr marL="0" marR="0" marT="0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5545858"/>
                  </a:ext>
                </a:extLst>
              </a:tr>
              <a:tr h="291465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ysClr val="windowText" lastClr="000000"/>
                          </a:solidFill>
                          <a:latin typeface="Avenir Next LT Pro" panose="020B0504020202020204" pitchFamily="34" charset="0"/>
                        </a:rPr>
                        <a:t>88.6</a:t>
                      </a:r>
                    </a:p>
                  </a:txBody>
                  <a:tcPr marL="0" marR="0" marT="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ysClr val="windowText" lastClr="000000"/>
                          </a:solidFill>
                          <a:latin typeface="Avenir Next LT Pro" panose="020B0504020202020204" pitchFamily="34" charset="0"/>
                        </a:rPr>
                        <a:t>20</a:t>
                      </a:r>
                    </a:p>
                  </a:txBody>
                  <a:tcPr marL="0" marR="0" marT="0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8431437"/>
                  </a:ext>
                </a:extLst>
              </a:tr>
              <a:tr h="291465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ysClr val="windowText" lastClr="000000"/>
                          </a:solidFill>
                          <a:latin typeface="Avenir Next LT Pro" panose="020B0504020202020204" pitchFamily="34" charset="0"/>
                        </a:rPr>
                        <a:t>71.6</a:t>
                      </a:r>
                    </a:p>
                  </a:txBody>
                  <a:tcPr marL="0" marR="0" marT="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ysClr val="windowText" lastClr="000000"/>
                          </a:solidFill>
                          <a:latin typeface="Avenir Next LT Pro" panose="020B0504020202020204" pitchFamily="34" charset="0"/>
                        </a:rPr>
                        <a:t>16</a:t>
                      </a:r>
                    </a:p>
                  </a:txBody>
                  <a:tcPr marL="0" marR="0" marT="0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7930586"/>
                  </a:ext>
                </a:extLst>
              </a:tr>
              <a:tr h="291465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ysClr val="windowText" lastClr="000000"/>
                          </a:solidFill>
                          <a:latin typeface="Avenir Next LT Pro" panose="020B0504020202020204" pitchFamily="34" charset="0"/>
                        </a:rPr>
                        <a:t>93.3</a:t>
                      </a:r>
                    </a:p>
                  </a:txBody>
                  <a:tcPr marL="0" marR="0" marT="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ysClr val="windowText" lastClr="000000"/>
                          </a:solidFill>
                          <a:latin typeface="Avenir Next LT Pro" panose="020B0504020202020204" pitchFamily="34" charset="0"/>
                        </a:rPr>
                        <a:t>19.8</a:t>
                      </a:r>
                    </a:p>
                  </a:txBody>
                  <a:tcPr marL="0" marR="0" marT="0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5755217"/>
                  </a:ext>
                </a:extLst>
              </a:tr>
              <a:tr h="291465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ysClr val="windowText" lastClr="000000"/>
                          </a:solidFill>
                          <a:latin typeface="Avenir Next LT Pro" panose="020B0504020202020204" pitchFamily="34" charset="0"/>
                        </a:rPr>
                        <a:t>84.3</a:t>
                      </a:r>
                    </a:p>
                  </a:txBody>
                  <a:tcPr marL="0" marR="0" marT="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ysClr val="windowText" lastClr="000000"/>
                          </a:solidFill>
                          <a:latin typeface="Avenir Next LT Pro" panose="020B0504020202020204" pitchFamily="34" charset="0"/>
                        </a:rPr>
                        <a:t>18.4</a:t>
                      </a:r>
                    </a:p>
                  </a:txBody>
                  <a:tcPr marL="0" marR="0" marT="0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0278209"/>
                  </a:ext>
                </a:extLst>
              </a:tr>
              <a:tr h="291465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ysClr val="windowText" lastClr="000000"/>
                          </a:solidFill>
                          <a:latin typeface="Avenir Next LT Pro" panose="020B0504020202020204" pitchFamily="34" charset="0"/>
                        </a:rPr>
                        <a:t>80.6</a:t>
                      </a:r>
                    </a:p>
                  </a:txBody>
                  <a:tcPr marL="0" marR="0" marT="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ysClr val="windowText" lastClr="000000"/>
                          </a:solidFill>
                          <a:latin typeface="Avenir Next LT Pro" panose="020B0504020202020204" pitchFamily="34" charset="0"/>
                        </a:rPr>
                        <a:t>17.1</a:t>
                      </a:r>
                    </a:p>
                  </a:txBody>
                  <a:tcPr marL="0" marR="0" marT="0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4939310"/>
                  </a:ext>
                </a:extLst>
              </a:tr>
              <a:tr h="291465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ysClr val="windowText" lastClr="000000"/>
                          </a:solidFill>
                          <a:latin typeface="Avenir Next LT Pro" panose="020B0504020202020204" pitchFamily="34" charset="0"/>
                        </a:rPr>
                        <a:t>75.2</a:t>
                      </a:r>
                    </a:p>
                  </a:txBody>
                  <a:tcPr marL="0" marR="0" marT="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ysClr val="windowText" lastClr="000000"/>
                          </a:solidFill>
                          <a:latin typeface="Avenir Next LT Pro" panose="020B0504020202020204" pitchFamily="34" charset="0"/>
                        </a:rPr>
                        <a:t>15.5</a:t>
                      </a:r>
                    </a:p>
                  </a:txBody>
                  <a:tcPr marL="0" marR="0" marT="0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3020218"/>
                  </a:ext>
                </a:extLst>
              </a:tr>
              <a:tr h="291465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ysClr val="windowText" lastClr="000000"/>
                          </a:solidFill>
                          <a:latin typeface="Avenir Next LT Pro" panose="020B0504020202020204" pitchFamily="34" charset="0"/>
                        </a:rPr>
                        <a:t>69.7</a:t>
                      </a:r>
                    </a:p>
                  </a:txBody>
                  <a:tcPr marL="0" marR="0" marT="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ysClr val="windowText" lastClr="000000"/>
                          </a:solidFill>
                          <a:latin typeface="Avenir Next LT Pro" panose="020B0504020202020204" pitchFamily="34" charset="0"/>
                        </a:rPr>
                        <a:t>14.7</a:t>
                      </a:r>
                    </a:p>
                  </a:txBody>
                  <a:tcPr marL="0" marR="0" marT="0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9937639"/>
                  </a:ext>
                </a:extLst>
              </a:tr>
              <a:tr h="291465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ysClr val="windowText" lastClr="000000"/>
                          </a:solidFill>
                          <a:latin typeface="Avenir Next LT Pro" panose="020B0504020202020204" pitchFamily="34" charset="0"/>
                        </a:rPr>
                        <a:t>82</a:t>
                      </a:r>
                    </a:p>
                  </a:txBody>
                  <a:tcPr marL="0" marR="0" marT="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ysClr val="windowText" lastClr="000000"/>
                          </a:solidFill>
                          <a:latin typeface="Avenir Next LT Pro" panose="020B0504020202020204" pitchFamily="34" charset="0"/>
                        </a:rPr>
                        <a:t>17.1</a:t>
                      </a:r>
                    </a:p>
                  </a:txBody>
                  <a:tcPr marL="0" marR="0" marT="0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1335411"/>
                  </a:ext>
                </a:extLst>
              </a:tr>
              <a:tr h="291465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ysClr val="windowText" lastClr="000000"/>
                          </a:solidFill>
                          <a:latin typeface="Avenir Next LT Pro" panose="020B0504020202020204" pitchFamily="34" charset="0"/>
                        </a:rPr>
                        <a:t>69.4</a:t>
                      </a:r>
                    </a:p>
                  </a:txBody>
                  <a:tcPr marL="0" marR="0" marT="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ysClr val="windowText" lastClr="000000"/>
                          </a:solidFill>
                          <a:latin typeface="Avenir Next LT Pro" panose="020B0504020202020204" pitchFamily="34" charset="0"/>
                        </a:rPr>
                        <a:t>15.4</a:t>
                      </a:r>
                    </a:p>
                  </a:txBody>
                  <a:tcPr marL="0" marR="0" marT="0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6137533"/>
                  </a:ext>
                </a:extLst>
              </a:tr>
              <a:tr h="291465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ysClr val="windowText" lastClr="000000"/>
                          </a:solidFill>
                          <a:latin typeface="Avenir Next LT Pro" panose="020B0504020202020204" pitchFamily="34" charset="0"/>
                        </a:rPr>
                        <a:t>83.3</a:t>
                      </a:r>
                    </a:p>
                  </a:txBody>
                  <a:tcPr marL="0" marR="0" marT="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ysClr val="windowText" lastClr="000000"/>
                          </a:solidFill>
                          <a:latin typeface="Avenir Next LT Pro" panose="020B0504020202020204" pitchFamily="34" charset="0"/>
                        </a:rPr>
                        <a:t>16.2</a:t>
                      </a:r>
                    </a:p>
                  </a:txBody>
                  <a:tcPr marL="0" marR="0" marT="0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2838461"/>
                  </a:ext>
                </a:extLst>
              </a:tr>
              <a:tr h="291465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ysClr val="windowText" lastClr="000000"/>
                          </a:solidFill>
                          <a:latin typeface="Avenir Next LT Pro" panose="020B0504020202020204" pitchFamily="34" charset="0"/>
                        </a:rPr>
                        <a:t>79.6</a:t>
                      </a:r>
                    </a:p>
                  </a:txBody>
                  <a:tcPr marL="0" marR="0" marT="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ysClr val="windowText" lastClr="000000"/>
                          </a:solidFill>
                          <a:latin typeface="Avenir Next LT Pro" panose="020B0504020202020204" pitchFamily="34" charset="0"/>
                        </a:rPr>
                        <a:t>15</a:t>
                      </a:r>
                    </a:p>
                  </a:txBody>
                  <a:tcPr marL="0" marR="0" marT="0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3272363"/>
                  </a:ext>
                </a:extLst>
              </a:tr>
              <a:tr h="291465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ysClr val="windowText" lastClr="000000"/>
                          </a:solidFill>
                          <a:latin typeface="Avenir Next LT Pro" panose="020B0504020202020204" pitchFamily="34" charset="0"/>
                        </a:rPr>
                        <a:t>82.6</a:t>
                      </a:r>
                    </a:p>
                  </a:txBody>
                  <a:tcPr marL="0" marR="0" marT="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ysClr val="windowText" lastClr="000000"/>
                          </a:solidFill>
                          <a:latin typeface="Avenir Next LT Pro" panose="020B0504020202020204" pitchFamily="34" charset="0"/>
                        </a:rPr>
                        <a:t>17.2</a:t>
                      </a:r>
                    </a:p>
                  </a:txBody>
                  <a:tcPr marL="0" marR="0" marT="0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1404493"/>
                  </a:ext>
                </a:extLst>
              </a:tr>
              <a:tr h="291465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ysClr val="windowText" lastClr="000000"/>
                          </a:solidFill>
                          <a:latin typeface="Avenir Next LT Pro" panose="020B0504020202020204" pitchFamily="34" charset="0"/>
                        </a:rPr>
                        <a:t>80.6</a:t>
                      </a:r>
                    </a:p>
                  </a:txBody>
                  <a:tcPr marL="0" marR="0" marT="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ysClr val="windowText" lastClr="000000"/>
                          </a:solidFill>
                          <a:latin typeface="Avenir Next LT Pro" panose="020B0504020202020204" pitchFamily="34" charset="0"/>
                        </a:rPr>
                        <a:t>16.</a:t>
                      </a:r>
                    </a:p>
                  </a:txBody>
                  <a:tcPr marL="0" marR="0" marT="0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6659736"/>
                  </a:ext>
                </a:extLst>
              </a:tr>
              <a:tr h="291465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ysClr val="windowText" lastClr="000000"/>
                          </a:solidFill>
                          <a:latin typeface="Avenir Next LT Pro" panose="020B0504020202020204" pitchFamily="34" charset="0"/>
                        </a:rPr>
                        <a:t>83.5</a:t>
                      </a:r>
                    </a:p>
                  </a:txBody>
                  <a:tcPr marL="0" marR="0" marT="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ysClr val="windowText" lastClr="000000"/>
                          </a:solidFill>
                          <a:latin typeface="Avenir Next LT Pro" panose="020B0504020202020204" pitchFamily="34" charset="0"/>
                        </a:rPr>
                        <a:t>17</a:t>
                      </a:r>
                    </a:p>
                  </a:txBody>
                  <a:tcPr marL="0" marR="0" marT="0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7060009"/>
                  </a:ext>
                </a:extLst>
              </a:tr>
              <a:tr h="291465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ysClr val="windowText" lastClr="000000"/>
                          </a:solidFill>
                          <a:latin typeface="Avenir Next LT Pro" panose="020B0504020202020204" pitchFamily="34" charset="0"/>
                        </a:rPr>
                        <a:t>76.3</a:t>
                      </a:r>
                    </a:p>
                  </a:txBody>
                  <a:tcPr marL="0" marR="0" marT="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ysClr val="windowText" lastClr="000000"/>
                          </a:solidFill>
                          <a:latin typeface="Avenir Next LT Pro" panose="020B0504020202020204" pitchFamily="34" charset="0"/>
                        </a:rPr>
                        <a:t>14.4</a:t>
                      </a:r>
                    </a:p>
                  </a:txBody>
                  <a:tcPr marL="0" marR="0" marT="0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42627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797085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89E9070-5598-49C3-B6DB-FE576F4DC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Formalizing Linear Regression A Bit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B3CF454-3533-4432-8953-32FC218944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11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C157A6A-2324-4C27-A55A-A1FC826E56BA}"/>
                  </a:ext>
                </a:extLst>
              </p:cNvPr>
              <p:cNvSpPr txBox="1"/>
              <p:nvPr/>
            </p:nvSpPr>
            <p:spPr>
              <a:xfrm>
                <a:off x="512900" y="616474"/>
                <a:ext cx="11166198" cy="67910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000" dirty="0">
                    <a:latin typeface="Avenir Next LT Pro" panose="020B0504020202020204" pitchFamily="34" charset="0"/>
                  </a:rPr>
                  <a:t>We will only consider linear functions (thus the name </a:t>
                </a:r>
                <a:r>
                  <a:rPr lang="en-US" sz="2000" b="1" dirty="0">
                    <a:latin typeface="Avenir Next LT Pro" panose="020B0504020202020204" pitchFamily="34" charset="0"/>
                  </a:rPr>
                  <a:t>linear regression</a:t>
                </a:r>
                <a:r>
                  <a:rPr lang="en-US" sz="2000" dirty="0">
                    <a:latin typeface="Avenir Next LT Pro" panose="020B0504020202020204" pitchFamily="34" charset="0"/>
                  </a:rPr>
                  <a:t>):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000" dirty="0">
                  <a:latin typeface="Avenir Next LT Pro" panose="020B05040202020202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000" dirty="0">
                  <a:latin typeface="Avenir Next LT Pro" panose="020B0504020202020204" pitchFamily="34" charset="0"/>
                </a:endParaRPr>
              </a:p>
              <a:p>
                <a:r>
                  <a:rPr lang="en-US" sz="2000" dirty="0">
                    <a:latin typeface="Avenir Next LT Pro" panose="020B0504020202020204" pitchFamily="34" charset="0"/>
                  </a:rPr>
                  <a:t>	With one input dimension (d=1):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𝑤𝑥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2800" dirty="0"/>
              </a:p>
              <a:p>
                <a:endParaRPr lang="en-US" sz="2000" dirty="0">
                  <a:latin typeface="Avenir Next LT Pro" panose="020B0504020202020204" pitchFamily="34" charset="0"/>
                </a:endParaRPr>
              </a:p>
              <a:p>
                <a:endParaRPr lang="en-US" sz="2000" dirty="0">
                  <a:latin typeface="Avenir Next LT Pro" panose="020B0504020202020204" pitchFamily="34" charset="0"/>
                </a:endParaRPr>
              </a:p>
              <a:p>
                <a:r>
                  <a:rPr lang="en-US" sz="2000" dirty="0">
                    <a:latin typeface="Avenir Next LT Pro" panose="020B0504020202020204" pitchFamily="34" charset="0"/>
                  </a:rPr>
                  <a:t>	 With two input dimensions (d=2):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2800" dirty="0"/>
              </a:p>
              <a:p>
                <a:endParaRPr lang="en-US" sz="2800" dirty="0"/>
              </a:p>
              <a:p>
                <a:endParaRPr lang="en-US" sz="2800" dirty="0"/>
              </a:p>
              <a:p>
                <a:r>
                  <a:rPr lang="en-US" sz="2800" dirty="0"/>
                  <a:t>	</a:t>
                </a:r>
                <a:br>
                  <a:rPr lang="en-US" sz="2800" dirty="0"/>
                </a:br>
                <a:r>
                  <a:rPr lang="en-US" sz="2800" dirty="0"/>
                  <a:t>	</a:t>
                </a:r>
                <a:r>
                  <a:rPr lang="en-US" sz="2000" dirty="0">
                    <a:latin typeface="Avenir Next LT Pro" panose="020B0504020202020204" pitchFamily="34" charset="0"/>
                  </a:rPr>
                  <a:t> With d input dimensions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800" dirty="0"/>
              </a:p>
              <a:p>
                <a:endParaRPr lang="en-US" sz="2800" dirty="0"/>
              </a:p>
              <a:p>
                <a:endParaRPr lang="en-US" sz="2000" dirty="0">
                  <a:latin typeface="Avenir Next LT Pro" panose="020B0504020202020204" pitchFamily="34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C157A6A-2324-4C27-A55A-A1FC826E56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900" y="616474"/>
                <a:ext cx="11166198" cy="6791026"/>
              </a:xfrm>
              <a:prstGeom prst="rect">
                <a:avLst/>
              </a:prstGeom>
              <a:blipFill>
                <a:blip r:embed="rId2"/>
                <a:stretch>
                  <a:fillRect l="-546" t="-3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3F5D814-4AB2-4123-B4BE-938B6F0F0625}"/>
              </a:ext>
            </a:extLst>
          </p:cNvPr>
          <p:cNvCxnSpPr>
            <a:cxnSpLocks/>
          </p:cNvCxnSpPr>
          <p:nvPr/>
        </p:nvCxnSpPr>
        <p:spPr>
          <a:xfrm flipV="1">
            <a:off x="9572625" y="1392083"/>
            <a:ext cx="1890141" cy="76199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scatterplot3d: regression plane with residuals - Stack Overflow">
            <a:extLst>
              <a:ext uri="{FF2B5EF4-FFF2-40B4-BE49-F238E27FC236}">
                <a16:creationId xmlns:a16="http://schemas.microsoft.com/office/drawing/2014/main" id="{7E2E32C2-FD25-473E-8DDE-3C0AEAF0CB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5233" y="2791447"/>
            <a:ext cx="2523478" cy="1892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Graphic 15" descr="Question Mark with solid fill">
            <a:extLst>
              <a:ext uri="{FF2B5EF4-FFF2-40B4-BE49-F238E27FC236}">
                <a16:creationId xmlns:a16="http://schemas.microsoft.com/office/drawing/2014/main" id="{F150266D-2BD7-4EAA-ABE6-3FD60D8F6A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60495" y="5526397"/>
            <a:ext cx="914400" cy="9144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5F27F6B8-80E0-4A51-A0E5-9C39F076EE4E}"/>
              </a:ext>
            </a:extLst>
          </p:cNvPr>
          <p:cNvSpPr txBox="1"/>
          <p:nvPr/>
        </p:nvSpPr>
        <p:spPr>
          <a:xfrm>
            <a:off x="9756886" y="1058908"/>
            <a:ext cx="15216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latin typeface="Avenir Next LT Pro" panose="020B0504020202020204" pitchFamily="34" charset="0"/>
              </a:rPr>
              <a:t>Line</a:t>
            </a:r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37ECC4F-82AB-40F5-9C42-72E06E118003}"/>
              </a:ext>
            </a:extLst>
          </p:cNvPr>
          <p:cNvSpPr txBox="1"/>
          <p:nvPr/>
        </p:nvSpPr>
        <p:spPr>
          <a:xfrm>
            <a:off x="9756886" y="2670234"/>
            <a:ext cx="1521618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latin typeface="Avenir Next LT Pro" panose="020B0504020202020204" pitchFamily="34" charset="0"/>
              </a:rPr>
              <a:t>Plane</a:t>
            </a:r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DAB91F-07CC-41AB-9D20-B66E63F28CD3}"/>
              </a:ext>
            </a:extLst>
          </p:cNvPr>
          <p:cNvSpPr txBox="1"/>
          <p:nvPr/>
        </p:nvSpPr>
        <p:spPr>
          <a:xfrm>
            <a:off x="9756886" y="5012759"/>
            <a:ext cx="1521618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latin typeface="Avenir Next LT Pro" panose="020B0504020202020204" pitchFamily="34" charset="0"/>
              </a:rPr>
              <a:t>Hyperplane</a:t>
            </a:r>
            <a:endParaRPr lang="en-US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D39CFED-C733-4832-A8AA-031746117597}"/>
              </a:ext>
            </a:extLst>
          </p:cNvPr>
          <p:cNvCxnSpPr/>
          <p:nvPr/>
        </p:nvCxnSpPr>
        <p:spPr>
          <a:xfrm>
            <a:off x="1543050" y="2565459"/>
            <a:ext cx="934402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0C8D53F9-D06B-4C74-AA81-56C76553E241}"/>
              </a:ext>
            </a:extLst>
          </p:cNvPr>
          <p:cNvCxnSpPr/>
          <p:nvPr/>
        </p:nvCxnSpPr>
        <p:spPr>
          <a:xfrm>
            <a:off x="1543049" y="4832409"/>
            <a:ext cx="934402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22020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1642AAE5-0E67-45D4-B505-BEF08B51F9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6753" y="4462896"/>
            <a:ext cx="746384" cy="2186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53014FE3-EDC1-40D7-98F5-618599FB80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6102" y="1978570"/>
            <a:ext cx="7527353" cy="4462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489E9070-5598-49C3-B6DB-FE576F4DC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Formalizing Linear Regression A Bit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B3CF454-3533-4432-8953-32FC218944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12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47DE5A8-7CD9-4229-9313-454737DB0482}"/>
              </a:ext>
            </a:extLst>
          </p:cNvPr>
          <p:cNvGrpSpPr/>
          <p:nvPr/>
        </p:nvGrpSpPr>
        <p:grpSpPr>
          <a:xfrm>
            <a:off x="1122258" y="1690641"/>
            <a:ext cx="1220162" cy="1093447"/>
            <a:chOff x="1819813" y="833089"/>
            <a:chExt cx="1952625" cy="1749843"/>
          </a:xfrm>
        </p:grpSpPr>
        <p:pic>
          <p:nvPicPr>
            <p:cNvPr id="1026" name="Picture 2" descr="Striped Ground Cricket | Songs of Insects">
              <a:extLst>
                <a:ext uri="{FF2B5EF4-FFF2-40B4-BE49-F238E27FC236}">
                  <a16:creationId xmlns:a16="http://schemas.microsoft.com/office/drawing/2014/main" id="{827F9D6F-CD02-486E-A616-B6A0845E0A5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19813" y="1216095"/>
              <a:ext cx="1952625" cy="13668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Graphic 4" descr="Music notes with solid fill">
              <a:extLst>
                <a:ext uri="{FF2B5EF4-FFF2-40B4-BE49-F238E27FC236}">
                  <a16:creationId xmlns:a16="http://schemas.microsoft.com/office/drawing/2014/main" id="{2E40FA32-634A-47B8-B960-B21B82006A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710400" y="833089"/>
              <a:ext cx="914400" cy="914400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F6CA4F19-521A-4609-B14B-103E72FF96F1}"/>
              </a:ext>
            </a:extLst>
          </p:cNvPr>
          <p:cNvSpPr txBox="1"/>
          <p:nvPr/>
        </p:nvSpPr>
        <p:spPr>
          <a:xfrm>
            <a:off x="1489939" y="678705"/>
            <a:ext cx="954001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Avenir Next LT Pro" panose="020B0504020202020204" pitchFamily="34" charset="0"/>
              </a:rPr>
              <a:t>Goal: </a:t>
            </a:r>
            <a:r>
              <a:rPr lang="en-US" sz="2000" dirty="0">
                <a:latin typeface="Avenir Next LT Pro" panose="020B0504020202020204" pitchFamily="34" charset="0"/>
              </a:rPr>
              <a:t>fit a line through the points</a:t>
            </a:r>
          </a:p>
          <a:p>
            <a:r>
              <a:rPr lang="en-US" sz="2000" b="1" dirty="0">
                <a:latin typeface="Avenir Next LT Pro" panose="020B0504020202020204" pitchFamily="34" charset="0"/>
              </a:rPr>
              <a:t>Problem: </a:t>
            </a:r>
            <a:r>
              <a:rPr lang="en-US" sz="2000" dirty="0">
                <a:latin typeface="Avenir Next LT Pro" panose="020B0504020202020204" pitchFamily="34" charset="0"/>
              </a:rPr>
              <a:t>the data isn’t perfectly a line… how to measure “goodness” of a line?</a:t>
            </a:r>
            <a:endParaRPr lang="en-US" sz="2000" b="1" dirty="0">
              <a:latin typeface="Avenir Next LT Pro" panose="020B05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4A6116D-07DB-4E88-A919-16608899E31B}"/>
              </a:ext>
            </a:extLst>
          </p:cNvPr>
          <p:cNvSpPr txBox="1"/>
          <p:nvPr/>
        </p:nvSpPr>
        <p:spPr>
          <a:xfrm>
            <a:off x="974200" y="6448890"/>
            <a:ext cx="102436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1" dirty="0">
                <a:solidFill>
                  <a:schemeClr val="bg1">
                    <a:lumMod val="85000"/>
                  </a:schemeClr>
                </a:solidFill>
                <a:effectLst/>
                <a:latin typeface="Avenir Next LT Pro" panose="020B0504020202020204" pitchFamily="34" charset="0"/>
              </a:rPr>
              <a:t>Data from: The Song of Insects by </a:t>
            </a:r>
            <a:r>
              <a:rPr lang="en-US" sz="1400" b="0" i="1" dirty="0" err="1">
                <a:solidFill>
                  <a:schemeClr val="bg1">
                    <a:lumMod val="85000"/>
                  </a:schemeClr>
                </a:solidFill>
                <a:effectLst/>
                <a:latin typeface="Avenir Next LT Pro" panose="020B0504020202020204" pitchFamily="34" charset="0"/>
              </a:rPr>
              <a:t>Dr.G.W</a:t>
            </a:r>
            <a:r>
              <a:rPr lang="en-US" sz="1400" b="0" i="1" dirty="0">
                <a:solidFill>
                  <a:schemeClr val="bg1">
                    <a:lumMod val="85000"/>
                  </a:schemeClr>
                </a:solidFill>
                <a:effectLst/>
                <a:latin typeface="Avenir Next LT Pro" panose="020B0504020202020204" pitchFamily="34" charset="0"/>
              </a:rPr>
              <a:t>. Pierce, Harvard College Press</a:t>
            </a:r>
            <a:endParaRPr lang="en-US" sz="1400" dirty="0">
              <a:solidFill>
                <a:schemeClr val="bg1">
                  <a:lumMod val="85000"/>
                </a:schemeClr>
              </a:solidFill>
              <a:latin typeface="Avenir Next LT Pro" panose="020B05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F8ECAB7-7AB5-4486-95FC-C7C284CDEB86}"/>
              </a:ext>
            </a:extLst>
          </p:cNvPr>
          <p:cNvCxnSpPr>
            <a:cxnSpLocks/>
          </p:cNvCxnSpPr>
          <p:nvPr/>
        </p:nvCxnSpPr>
        <p:spPr>
          <a:xfrm flipV="1">
            <a:off x="3125937" y="2581578"/>
            <a:ext cx="4600575" cy="260032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F30D127-6085-4630-8F0E-ECEA9D4677FD}"/>
              </a:ext>
            </a:extLst>
          </p:cNvPr>
          <p:cNvCxnSpPr>
            <a:cxnSpLocks/>
          </p:cNvCxnSpPr>
          <p:nvPr/>
        </p:nvCxnSpPr>
        <p:spPr>
          <a:xfrm flipV="1">
            <a:off x="3202137" y="4991403"/>
            <a:ext cx="6067425" cy="438149"/>
          </a:xfrm>
          <a:prstGeom prst="line">
            <a:avLst/>
          </a:prstGeom>
          <a:ln w="38100">
            <a:solidFill>
              <a:srgbClr val="40A9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7445272-0B08-4276-A297-C40AD5CC5D68}"/>
              </a:ext>
            </a:extLst>
          </p:cNvPr>
          <p:cNvCxnSpPr>
            <a:cxnSpLocks/>
          </p:cNvCxnSpPr>
          <p:nvPr/>
        </p:nvCxnSpPr>
        <p:spPr>
          <a:xfrm flipV="1">
            <a:off x="3202137" y="3543603"/>
            <a:ext cx="5943600" cy="1752599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8575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89E9070-5598-49C3-B6DB-FE576F4DC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Formalizing Linear Regression A Bit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B3CF454-3533-4432-8953-32FC218944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13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C157A6A-2324-4C27-A55A-A1FC826E56BA}"/>
                  </a:ext>
                </a:extLst>
              </p:cNvPr>
              <p:cNvSpPr txBox="1"/>
              <p:nvPr/>
            </p:nvSpPr>
            <p:spPr>
              <a:xfrm>
                <a:off x="1706191" y="616474"/>
                <a:ext cx="10353137" cy="4629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1" dirty="0">
                    <a:latin typeface="Avenir Next LT Pro" panose="020B0504020202020204" pitchFamily="34" charset="0"/>
                  </a:rPr>
                  <a:t>Dataset:</a:t>
                </a:r>
                <a:r>
                  <a:rPr lang="en-US" sz="2400" dirty="0">
                    <a:latin typeface="Avenir Next LT Pro" panose="020B0504020202020204" pitchFamily="34" charset="0"/>
                  </a:rPr>
                  <a:t> Given a set of training examples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bSup>
                  </m:oMath>
                </a14:m>
                <a:endParaRPr lang="en-US" sz="2400" b="1" dirty="0">
                  <a:latin typeface="Avenir Next LT Pro" panose="020B0504020202020204" pitchFamily="34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C157A6A-2324-4C27-A55A-A1FC826E56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6191" y="616474"/>
                <a:ext cx="10353137" cy="462947"/>
              </a:xfrm>
              <a:prstGeom prst="rect">
                <a:avLst/>
              </a:prstGeom>
              <a:blipFill>
                <a:blip r:embed="rId2"/>
                <a:stretch>
                  <a:fillRect l="-942" t="-9211" b="-30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3" name="Table 9">
            <a:extLst>
              <a:ext uri="{FF2B5EF4-FFF2-40B4-BE49-F238E27FC236}">
                <a16:creationId xmlns:a16="http://schemas.microsoft.com/office/drawing/2014/main" id="{7702AAE9-2D44-4EFB-BA77-78AA41A468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9091540"/>
              </p:ext>
            </p:extLst>
          </p:nvPr>
        </p:nvGraphicFramePr>
        <p:xfrm>
          <a:off x="261432" y="1175989"/>
          <a:ext cx="1300668" cy="49549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0334">
                  <a:extLst>
                    <a:ext uri="{9D8B030D-6E8A-4147-A177-3AD203B41FA5}">
                      <a16:colId xmlns:a16="http://schemas.microsoft.com/office/drawing/2014/main" val="3698383425"/>
                    </a:ext>
                  </a:extLst>
                </a:gridCol>
                <a:gridCol w="650334">
                  <a:extLst>
                    <a:ext uri="{9D8B030D-6E8A-4147-A177-3AD203B41FA5}">
                      <a16:colId xmlns:a16="http://schemas.microsoft.com/office/drawing/2014/main" val="3838937866"/>
                    </a:ext>
                  </a:extLst>
                </a:gridCol>
              </a:tblGrid>
              <a:tr h="291465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ysClr val="windowText" lastClr="000000"/>
                          </a:solidFill>
                          <a:latin typeface="Avenir Next LT Pro" panose="020B0504020202020204" pitchFamily="34" charset="0"/>
                        </a:rPr>
                        <a:t>X</a:t>
                      </a:r>
                    </a:p>
                  </a:txBody>
                  <a:tcPr marL="0" marR="0" marT="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ysClr val="windowText" lastClr="000000"/>
                          </a:solidFill>
                          <a:latin typeface="Avenir Next LT Pro" panose="020B0504020202020204" pitchFamily="34" charset="0"/>
                        </a:rPr>
                        <a:t>Y</a:t>
                      </a:r>
                    </a:p>
                  </a:txBody>
                  <a:tcPr marL="0" marR="0" marT="0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533296"/>
                  </a:ext>
                </a:extLst>
              </a:tr>
              <a:tr h="291465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ysClr val="windowText" lastClr="000000"/>
                          </a:solidFill>
                          <a:latin typeface="Avenir Next LT Pro" panose="020B0504020202020204" pitchFamily="34" charset="0"/>
                        </a:rPr>
                        <a:t>F</a:t>
                      </a:r>
                    </a:p>
                  </a:txBody>
                  <a:tcPr marL="0" marR="0" marT="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ysClr val="windowText" lastClr="000000"/>
                          </a:solidFill>
                          <a:latin typeface="Avenir Next LT Pro" panose="020B0504020202020204" pitchFamily="34" charset="0"/>
                        </a:rPr>
                        <a:t>CPS</a:t>
                      </a:r>
                    </a:p>
                  </a:txBody>
                  <a:tcPr marL="0" marR="0" marT="0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5545858"/>
                  </a:ext>
                </a:extLst>
              </a:tr>
              <a:tr h="291465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ysClr val="windowText" lastClr="000000"/>
                          </a:solidFill>
                          <a:latin typeface="Avenir Next LT Pro" panose="020B0504020202020204" pitchFamily="34" charset="0"/>
                        </a:rPr>
                        <a:t>88.6</a:t>
                      </a:r>
                    </a:p>
                  </a:txBody>
                  <a:tcPr marL="0" marR="0" marT="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ysClr val="windowText" lastClr="000000"/>
                          </a:solidFill>
                          <a:latin typeface="Avenir Next LT Pro" panose="020B0504020202020204" pitchFamily="34" charset="0"/>
                        </a:rPr>
                        <a:t>20</a:t>
                      </a:r>
                    </a:p>
                  </a:txBody>
                  <a:tcPr marL="0" marR="0" marT="0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8431437"/>
                  </a:ext>
                </a:extLst>
              </a:tr>
              <a:tr h="291465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ysClr val="windowText" lastClr="000000"/>
                          </a:solidFill>
                          <a:latin typeface="Avenir Next LT Pro" panose="020B0504020202020204" pitchFamily="34" charset="0"/>
                        </a:rPr>
                        <a:t>71.6</a:t>
                      </a:r>
                    </a:p>
                  </a:txBody>
                  <a:tcPr marL="0" marR="0" marT="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ysClr val="windowText" lastClr="000000"/>
                          </a:solidFill>
                          <a:latin typeface="Avenir Next LT Pro" panose="020B0504020202020204" pitchFamily="34" charset="0"/>
                        </a:rPr>
                        <a:t>16</a:t>
                      </a:r>
                    </a:p>
                  </a:txBody>
                  <a:tcPr marL="0" marR="0" marT="0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7930586"/>
                  </a:ext>
                </a:extLst>
              </a:tr>
              <a:tr h="291465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ysClr val="windowText" lastClr="000000"/>
                          </a:solidFill>
                          <a:latin typeface="Avenir Next LT Pro" panose="020B0504020202020204" pitchFamily="34" charset="0"/>
                        </a:rPr>
                        <a:t>93.3</a:t>
                      </a:r>
                    </a:p>
                  </a:txBody>
                  <a:tcPr marL="0" marR="0" marT="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ysClr val="windowText" lastClr="000000"/>
                          </a:solidFill>
                          <a:latin typeface="Avenir Next LT Pro" panose="020B0504020202020204" pitchFamily="34" charset="0"/>
                        </a:rPr>
                        <a:t>19.8</a:t>
                      </a:r>
                    </a:p>
                  </a:txBody>
                  <a:tcPr marL="0" marR="0" marT="0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5755217"/>
                  </a:ext>
                </a:extLst>
              </a:tr>
              <a:tr h="291465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ysClr val="windowText" lastClr="000000"/>
                          </a:solidFill>
                          <a:latin typeface="Avenir Next LT Pro" panose="020B0504020202020204" pitchFamily="34" charset="0"/>
                        </a:rPr>
                        <a:t>84.3</a:t>
                      </a:r>
                    </a:p>
                  </a:txBody>
                  <a:tcPr marL="0" marR="0" marT="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ysClr val="windowText" lastClr="000000"/>
                          </a:solidFill>
                          <a:latin typeface="Avenir Next LT Pro" panose="020B0504020202020204" pitchFamily="34" charset="0"/>
                        </a:rPr>
                        <a:t>18.4</a:t>
                      </a:r>
                    </a:p>
                  </a:txBody>
                  <a:tcPr marL="0" marR="0" marT="0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0278209"/>
                  </a:ext>
                </a:extLst>
              </a:tr>
              <a:tr h="291465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ysClr val="windowText" lastClr="000000"/>
                          </a:solidFill>
                          <a:latin typeface="Avenir Next LT Pro" panose="020B0504020202020204" pitchFamily="34" charset="0"/>
                        </a:rPr>
                        <a:t>80.6</a:t>
                      </a:r>
                    </a:p>
                  </a:txBody>
                  <a:tcPr marL="0" marR="0" marT="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ysClr val="windowText" lastClr="000000"/>
                          </a:solidFill>
                          <a:latin typeface="Avenir Next LT Pro" panose="020B0504020202020204" pitchFamily="34" charset="0"/>
                        </a:rPr>
                        <a:t>17.1</a:t>
                      </a:r>
                    </a:p>
                  </a:txBody>
                  <a:tcPr marL="0" marR="0" marT="0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4939310"/>
                  </a:ext>
                </a:extLst>
              </a:tr>
              <a:tr h="291465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ysClr val="windowText" lastClr="000000"/>
                          </a:solidFill>
                          <a:latin typeface="Avenir Next LT Pro" panose="020B0504020202020204" pitchFamily="34" charset="0"/>
                        </a:rPr>
                        <a:t>75.2</a:t>
                      </a:r>
                    </a:p>
                  </a:txBody>
                  <a:tcPr marL="0" marR="0" marT="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ysClr val="windowText" lastClr="000000"/>
                          </a:solidFill>
                          <a:latin typeface="Avenir Next LT Pro" panose="020B0504020202020204" pitchFamily="34" charset="0"/>
                        </a:rPr>
                        <a:t>15.5</a:t>
                      </a:r>
                    </a:p>
                  </a:txBody>
                  <a:tcPr marL="0" marR="0" marT="0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3020218"/>
                  </a:ext>
                </a:extLst>
              </a:tr>
              <a:tr h="291465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ysClr val="windowText" lastClr="000000"/>
                          </a:solidFill>
                          <a:latin typeface="Avenir Next LT Pro" panose="020B0504020202020204" pitchFamily="34" charset="0"/>
                        </a:rPr>
                        <a:t>69.7</a:t>
                      </a:r>
                    </a:p>
                  </a:txBody>
                  <a:tcPr marL="0" marR="0" marT="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ysClr val="windowText" lastClr="000000"/>
                          </a:solidFill>
                          <a:latin typeface="Avenir Next LT Pro" panose="020B0504020202020204" pitchFamily="34" charset="0"/>
                        </a:rPr>
                        <a:t>14.7</a:t>
                      </a:r>
                    </a:p>
                  </a:txBody>
                  <a:tcPr marL="0" marR="0" marT="0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9937639"/>
                  </a:ext>
                </a:extLst>
              </a:tr>
              <a:tr h="291465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ysClr val="windowText" lastClr="000000"/>
                          </a:solidFill>
                          <a:latin typeface="Avenir Next LT Pro" panose="020B0504020202020204" pitchFamily="34" charset="0"/>
                        </a:rPr>
                        <a:t>82</a:t>
                      </a:r>
                    </a:p>
                  </a:txBody>
                  <a:tcPr marL="0" marR="0" marT="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ysClr val="windowText" lastClr="000000"/>
                          </a:solidFill>
                          <a:latin typeface="Avenir Next LT Pro" panose="020B0504020202020204" pitchFamily="34" charset="0"/>
                        </a:rPr>
                        <a:t>17.1</a:t>
                      </a:r>
                    </a:p>
                  </a:txBody>
                  <a:tcPr marL="0" marR="0" marT="0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1335411"/>
                  </a:ext>
                </a:extLst>
              </a:tr>
              <a:tr h="291465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ysClr val="windowText" lastClr="000000"/>
                          </a:solidFill>
                          <a:latin typeface="Avenir Next LT Pro" panose="020B0504020202020204" pitchFamily="34" charset="0"/>
                        </a:rPr>
                        <a:t>69.4</a:t>
                      </a:r>
                    </a:p>
                  </a:txBody>
                  <a:tcPr marL="0" marR="0" marT="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ysClr val="windowText" lastClr="000000"/>
                          </a:solidFill>
                          <a:latin typeface="Avenir Next LT Pro" panose="020B0504020202020204" pitchFamily="34" charset="0"/>
                        </a:rPr>
                        <a:t>15.4</a:t>
                      </a:r>
                    </a:p>
                  </a:txBody>
                  <a:tcPr marL="0" marR="0" marT="0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6137533"/>
                  </a:ext>
                </a:extLst>
              </a:tr>
              <a:tr h="291465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ysClr val="windowText" lastClr="000000"/>
                          </a:solidFill>
                          <a:latin typeface="Avenir Next LT Pro" panose="020B0504020202020204" pitchFamily="34" charset="0"/>
                        </a:rPr>
                        <a:t>83.3</a:t>
                      </a:r>
                    </a:p>
                  </a:txBody>
                  <a:tcPr marL="0" marR="0" marT="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ysClr val="windowText" lastClr="000000"/>
                          </a:solidFill>
                          <a:latin typeface="Avenir Next LT Pro" panose="020B0504020202020204" pitchFamily="34" charset="0"/>
                        </a:rPr>
                        <a:t>16.2</a:t>
                      </a:r>
                    </a:p>
                  </a:txBody>
                  <a:tcPr marL="0" marR="0" marT="0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2838461"/>
                  </a:ext>
                </a:extLst>
              </a:tr>
              <a:tr h="291465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ysClr val="windowText" lastClr="000000"/>
                          </a:solidFill>
                          <a:latin typeface="Avenir Next LT Pro" panose="020B0504020202020204" pitchFamily="34" charset="0"/>
                        </a:rPr>
                        <a:t>79.6</a:t>
                      </a:r>
                    </a:p>
                  </a:txBody>
                  <a:tcPr marL="0" marR="0" marT="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ysClr val="windowText" lastClr="000000"/>
                          </a:solidFill>
                          <a:latin typeface="Avenir Next LT Pro" panose="020B0504020202020204" pitchFamily="34" charset="0"/>
                        </a:rPr>
                        <a:t>15</a:t>
                      </a:r>
                    </a:p>
                  </a:txBody>
                  <a:tcPr marL="0" marR="0" marT="0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3272363"/>
                  </a:ext>
                </a:extLst>
              </a:tr>
              <a:tr h="291465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ysClr val="windowText" lastClr="000000"/>
                          </a:solidFill>
                          <a:latin typeface="Avenir Next LT Pro" panose="020B0504020202020204" pitchFamily="34" charset="0"/>
                        </a:rPr>
                        <a:t>82.6</a:t>
                      </a:r>
                    </a:p>
                  </a:txBody>
                  <a:tcPr marL="0" marR="0" marT="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ysClr val="windowText" lastClr="000000"/>
                          </a:solidFill>
                          <a:latin typeface="Avenir Next LT Pro" panose="020B0504020202020204" pitchFamily="34" charset="0"/>
                        </a:rPr>
                        <a:t>17.2</a:t>
                      </a:r>
                    </a:p>
                  </a:txBody>
                  <a:tcPr marL="0" marR="0" marT="0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1404493"/>
                  </a:ext>
                </a:extLst>
              </a:tr>
              <a:tr h="291465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ysClr val="windowText" lastClr="000000"/>
                          </a:solidFill>
                          <a:latin typeface="Avenir Next LT Pro" panose="020B0504020202020204" pitchFamily="34" charset="0"/>
                        </a:rPr>
                        <a:t>80.6</a:t>
                      </a:r>
                    </a:p>
                  </a:txBody>
                  <a:tcPr marL="0" marR="0" marT="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ysClr val="windowText" lastClr="000000"/>
                          </a:solidFill>
                          <a:latin typeface="Avenir Next LT Pro" panose="020B0504020202020204" pitchFamily="34" charset="0"/>
                        </a:rPr>
                        <a:t>16.</a:t>
                      </a:r>
                    </a:p>
                  </a:txBody>
                  <a:tcPr marL="0" marR="0" marT="0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6659736"/>
                  </a:ext>
                </a:extLst>
              </a:tr>
              <a:tr h="291465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ysClr val="windowText" lastClr="000000"/>
                          </a:solidFill>
                          <a:latin typeface="Avenir Next LT Pro" panose="020B0504020202020204" pitchFamily="34" charset="0"/>
                        </a:rPr>
                        <a:t>83.5</a:t>
                      </a:r>
                    </a:p>
                  </a:txBody>
                  <a:tcPr marL="0" marR="0" marT="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ysClr val="windowText" lastClr="000000"/>
                          </a:solidFill>
                          <a:latin typeface="Avenir Next LT Pro" panose="020B0504020202020204" pitchFamily="34" charset="0"/>
                        </a:rPr>
                        <a:t>17</a:t>
                      </a:r>
                    </a:p>
                  </a:txBody>
                  <a:tcPr marL="0" marR="0" marT="0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7060009"/>
                  </a:ext>
                </a:extLst>
              </a:tr>
              <a:tr h="291465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ysClr val="windowText" lastClr="000000"/>
                          </a:solidFill>
                          <a:latin typeface="Avenir Next LT Pro" panose="020B0504020202020204" pitchFamily="34" charset="0"/>
                        </a:rPr>
                        <a:t>76.3</a:t>
                      </a:r>
                    </a:p>
                  </a:txBody>
                  <a:tcPr marL="0" marR="0" marT="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ysClr val="windowText" lastClr="000000"/>
                          </a:solidFill>
                          <a:latin typeface="Avenir Next LT Pro" panose="020B0504020202020204" pitchFamily="34" charset="0"/>
                        </a:rPr>
                        <a:t>14.4</a:t>
                      </a:r>
                    </a:p>
                  </a:txBody>
                  <a:tcPr marL="0" marR="0" marT="0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426275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57A021A-65BC-4FA0-B52A-477B4B08F1C5}"/>
                  </a:ext>
                </a:extLst>
              </p:cNvPr>
              <p:cNvSpPr txBox="1"/>
              <p:nvPr/>
            </p:nvSpPr>
            <p:spPr>
              <a:xfrm>
                <a:off x="1706191" y="1175989"/>
                <a:ext cx="1035313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1" dirty="0">
                    <a:latin typeface="Avenir Next LT Pro" panose="020B0504020202020204" pitchFamily="34" charset="0"/>
                  </a:rPr>
                  <a:t>Goal:</a:t>
                </a:r>
                <a:r>
                  <a:rPr lang="en-US" sz="2400" dirty="0">
                    <a:latin typeface="Avenir Next LT Pro" panose="020B0504020202020204" pitchFamily="34" charset="0"/>
                  </a:rPr>
                  <a:t> Learn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sz="2400" b="1" dirty="0">
                    <a:latin typeface="Avenir Next LT Pro" panose="020B0504020202020204" pitchFamily="34" charset="0"/>
                  </a:rPr>
                  <a:t> </a:t>
                </a:r>
                <a:r>
                  <a:rPr lang="en-US" sz="2400" dirty="0">
                    <a:latin typeface="Avenir Next LT Pro" panose="020B0504020202020204" pitchFamily="34" charset="0"/>
                  </a:rPr>
                  <a:t>and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2400" b="1" dirty="0">
                    <a:latin typeface="Avenir Next LT Pro" panose="020B0504020202020204" pitchFamily="34" charset="0"/>
                  </a:rPr>
                  <a:t> </a:t>
                </a:r>
                <a:r>
                  <a:rPr lang="en-US" sz="2400" dirty="0">
                    <a:latin typeface="Avenir Next LT Pro" panose="020B0504020202020204" pitchFamily="34" charset="0"/>
                  </a:rPr>
                  <a:t>such that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𝑤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2400" b="1" dirty="0">
                    <a:latin typeface="Avenir Next LT Pro" panose="020B0504020202020204" pitchFamily="34" charset="0"/>
                  </a:rPr>
                  <a:t> </a:t>
                </a:r>
                <a:r>
                  <a:rPr lang="en-US" sz="2400" dirty="0">
                    <a:latin typeface="Avenir Next LT Pro" panose="020B0504020202020204" pitchFamily="34" charset="0"/>
                  </a:rPr>
                  <a:t>predict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>
                    <a:latin typeface="Avenir Next LT Pro" panose="020B0504020202020204" pitchFamily="34" charset="0"/>
                  </a:rPr>
                  <a:t> as closely as possible</a:t>
                </a:r>
                <a:endParaRPr lang="en-US" sz="2400" b="1" dirty="0">
                  <a:latin typeface="Avenir Next LT Pro" panose="020B0504020202020204" pitchFamily="34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57A021A-65BC-4FA0-B52A-477B4B08F1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6191" y="1175989"/>
                <a:ext cx="10353137" cy="461665"/>
              </a:xfrm>
              <a:prstGeom prst="rect">
                <a:avLst/>
              </a:prstGeom>
              <a:blipFill>
                <a:blip r:embed="rId3"/>
                <a:stretch>
                  <a:fillRect l="-942" t="-9211" b="-30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C753890-4D7F-45F9-8B7C-8CBC5901905B}"/>
                  </a:ext>
                </a:extLst>
              </p:cNvPr>
              <p:cNvSpPr txBox="1"/>
              <p:nvPr/>
            </p:nvSpPr>
            <p:spPr>
              <a:xfrm>
                <a:off x="1706191" y="2052289"/>
                <a:ext cx="10353137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latin typeface="Avenir Next LT Pro" panose="020B0504020202020204" pitchFamily="34" charset="0"/>
                  </a:rPr>
                  <a:t>In mathematical terms, we want to find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sz="2400" b="1" dirty="0">
                    <a:latin typeface="Avenir Next LT Pro" panose="020B0504020202020204" pitchFamily="34" charset="0"/>
                  </a:rPr>
                  <a:t> </a:t>
                </a:r>
                <a:r>
                  <a:rPr lang="en-US" sz="2400" dirty="0">
                    <a:latin typeface="Avenir Next LT Pro" panose="020B0504020202020204" pitchFamily="34" charset="0"/>
                  </a:rPr>
                  <a:t>and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2400" dirty="0">
                    <a:latin typeface="Avenir Next LT Pro" panose="020B0504020202020204" pitchFamily="34" charset="0"/>
                  </a:rPr>
                  <a:t> that </a:t>
                </a:r>
                <a:r>
                  <a:rPr lang="en-US" sz="2400" b="1" dirty="0">
                    <a:latin typeface="Avenir Next LT Pro" panose="020B0504020202020204" pitchFamily="34" charset="0"/>
                  </a:rPr>
                  <a:t>minimize</a:t>
                </a:r>
                <a:r>
                  <a:rPr lang="en-US" sz="2400" dirty="0">
                    <a:latin typeface="Avenir Next LT Pro" panose="020B0504020202020204" pitchFamily="34" charset="0"/>
                  </a:rPr>
                  <a:t> </a:t>
                </a:r>
                <a:r>
                  <a:rPr lang="en-US" sz="2400" b="1" dirty="0">
                    <a:latin typeface="Avenir Next LT Pro" panose="020B0504020202020204" pitchFamily="34" charset="0"/>
                  </a:rPr>
                  <a:t>the</a:t>
                </a:r>
                <a:r>
                  <a:rPr lang="en-US" sz="2400" dirty="0">
                    <a:latin typeface="Avenir Next LT Pro" panose="020B0504020202020204" pitchFamily="34" charset="0"/>
                  </a:rPr>
                  <a:t> </a:t>
                </a:r>
                <a:r>
                  <a:rPr lang="en-US" sz="2400" b="1" dirty="0">
                    <a:latin typeface="Avenir Next LT Pro" panose="020B0504020202020204" pitchFamily="34" charset="0"/>
                  </a:rPr>
                  <a:t>error</a:t>
                </a:r>
                <a:r>
                  <a:rPr lang="en-US" sz="2400" dirty="0">
                    <a:latin typeface="Avenir Next LT Pro" panose="020B0504020202020204" pitchFamily="34" charset="0"/>
                  </a:rPr>
                  <a:t> </a:t>
                </a:r>
                <a:r>
                  <a:rPr lang="en-US" sz="2400" b="1" dirty="0">
                    <a:latin typeface="Avenir Next LT Pro" panose="020B0504020202020204" pitchFamily="34" charset="0"/>
                  </a:rPr>
                  <a:t>between</a:t>
                </a:r>
                <a:r>
                  <a:rPr lang="en-US" sz="2400" dirty="0">
                    <a:latin typeface="Avenir Next LT Pro" panose="020B05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𝒘</m:t>
                    </m:r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sz="2400" b="1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1" i="1">
                        <a:latin typeface="Cambria Math" panose="02040503050406030204" pitchFamily="18" charset="0"/>
                      </a:rPr>
                      <m:t>𝒃</m:t>
                    </m:r>
                  </m:oMath>
                </a14:m>
                <a:r>
                  <a:rPr lang="en-US" sz="2400" b="1" dirty="0">
                    <a:latin typeface="Avenir Next LT Pro" panose="020B0504020202020204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sz="2400" dirty="0">
                    <a:latin typeface="Avenir Next LT Pro" panose="020B0504020202020204" pitchFamily="34" charset="0"/>
                  </a:rPr>
                  <a:t>.  How should we measure this error?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C753890-4D7F-45F9-8B7C-8CBC590190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6191" y="2052289"/>
                <a:ext cx="10353137" cy="830997"/>
              </a:xfrm>
              <a:prstGeom prst="rect">
                <a:avLst/>
              </a:prstGeom>
              <a:blipFill>
                <a:blip r:embed="rId4"/>
                <a:stretch>
                  <a:fillRect l="-942" t="-5147" b="-169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AD6DD5C-283F-498C-8A28-A2CBE5ADA0AE}"/>
                  </a:ext>
                </a:extLst>
              </p:cNvPr>
              <p:cNvSpPr txBox="1"/>
              <p:nvPr/>
            </p:nvSpPr>
            <p:spPr>
              <a:xfrm>
                <a:off x="1706191" y="3141150"/>
                <a:ext cx="10353137" cy="8591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latin typeface="Avenir Next LT Pro" panose="020B0504020202020204" pitchFamily="34" charset="0"/>
                  </a:rPr>
                  <a:t>Let me suggest squared error (or L2) error  --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 −</m:t>
                            </m:r>
                            <m:d>
                              <m:d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400" dirty="0">
                  <a:latin typeface="Avenir Next LT Pro" panose="020B0504020202020204" pitchFamily="34" charset="0"/>
                </a:endParaRPr>
              </a:p>
              <a:p>
                <a:r>
                  <a:rPr lang="en-US" sz="1400" b="1" dirty="0">
                    <a:latin typeface="Avenir Next LT Pro" panose="020B0504020202020204" pitchFamily="34" charset="0"/>
                  </a:rPr>
                  <a:t>Why? </a:t>
                </a:r>
                <a:r>
                  <a:rPr lang="en-US" sz="1400" dirty="0">
                    <a:latin typeface="Avenir Next LT Pro" panose="020B0504020202020204" pitchFamily="34" charset="0"/>
                  </a:rPr>
                  <a:t>Gaussians my dear Watson. Gaussians. Also is a convex function which will make solving it easier</a:t>
                </a:r>
                <a:r>
                  <a:rPr lang="en-US" sz="1600" dirty="0">
                    <a:latin typeface="Avenir Next LT Pro" panose="020B0504020202020204" pitchFamily="34" charset="0"/>
                  </a:rPr>
                  <a:t>.</a:t>
                </a:r>
                <a:endParaRPr lang="en-US" b="1" dirty="0">
                  <a:latin typeface="Avenir Next LT Pro" panose="020B0504020202020204" pitchFamily="34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AD6DD5C-283F-498C-8A28-A2CBE5ADA0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6191" y="3141150"/>
                <a:ext cx="10353137" cy="859146"/>
              </a:xfrm>
              <a:prstGeom prst="rect">
                <a:avLst/>
              </a:prstGeom>
              <a:blipFill>
                <a:blip r:embed="rId5"/>
                <a:stretch>
                  <a:fillRect l="-942" b="-42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556E62C8-572C-401A-9F96-0B47FDE02985}"/>
              </a:ext>
            </a:extLst>
          </p:cNvPr>
          <p:cNvSpPr txBox="1"/>
          <p:nvPr/>
        </p:nvSpPr>
        <p:spPr>
          <a:xfrm>
            <a:off x="1620466" y="4407785"/>
            <a:ext cx="1057153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latin typeface="Avenir Next LT Pro" panose="020B0504020202020204" pitchFamily="34" charset="0"/>
              </a:rPr>
              <a:t>Objective: </a:t>
            </a:r>
            <a:r>
              <a:rPr lang="en-US" sz="2400" dirty="0">
                <a:latin typeface="Avenir Next LT Pro" panose="020B0504020202020204" pitchFamily="34" charset="0"/>
              </a:rPr>
              <a:t>Find parameters that minimize the </a:t>
            </a:r>
            <a:r>
              <a:rPr lang="en-US" sz="2400" b="1" dirty="0">
                <a:latin typeface="Avenir Next LT Pro" panose="020B0504020202020204" pitchFamily="34" charset="0"/>
              </a:rPr>
              <a:t>sum of squared error (SSE)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8A479A6-6A3D-4564-AB28-918FC97F4A6E}"/>
                  </a:ext>
                </a:extLst>
              </p:cNvPr>
              <p:cNvSpPr txBox="1"/>
              <p:nvPr/>
            </p:nvSpPr>
            <p:spPr>
              <a:xfrm>
                <a:off x="4338637" y="5065307"/>
                <a:ext cx="4956998" cy="11762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𝑆𝑆𝐸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8A479A6-6A3D-4564-AB28-918FC97F4A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8637" y="5065307"/>
                <a:ext cx="4956998" cy="117621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21084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2" grpId="0"/>
      <p:bldP spid="23" grpId="0"/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0" name="Picture 16">
            <a:extLst>
              <a:ext uri="{FF2B5EF4-FFF2-40B4-BE49-F238E27FC236}">
                <a16:creationId xmlns:a16="http://schemas.microsoft.com/office/drawing/2014/main" id="{53014FE3-EDC1-40D7-98F5-618599FB80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36" t="42750" r="60371"/>
          <a:stretch/>
        </p:blipFill>
        <p:spPr bwMode="auto">
          <a:xfrm>
            <a:off x="317241" y="940883"/>
            <a:ext cx="6204857" cy="5917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489E9070-5598-49C3-B6DB-FE576F4DC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Visualizing Sum of Squared Error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B3CF454-3533-4432-8953-32FC218944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14</a:t>
            </a:fld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4A6116D-07DB-4E88-A919-16608899E31B}"/>
              </a:ext>
            </a:extLst>
          </p:cNvPr>
          <p:cNvSpPr txBox="1"/>
          <p:nvPr/>
        </p:nvSpPr>
        <p:spPr>
          <a:xfrm>
            <a:off x="974200" y="6448890"/>
            <a:ext cx="102436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1" dirty="0">
                <a:solidFill>
                  <a:schemeClr val="bg1">
                    <a:lumMod val="85000"/>
                  </a:schemeClr>
                </a:solidFill>
                <a:effectLst/>
                <a:latin typeface="Avenir Next LT Pro" panose="020B0504020202020204" pitchFamily="34" charset="0"/>
              </a:rPr>
              <a:t>Data from: The Song of Insects by </a:t>
            </a:r>
            <a:r>
              <a:rPr lang="en-US" sz="1400" b="0" i="1" dirty="0" err="1">
                <a:solidFill>
                  <a:schemeClr val="bg1">
                    <a:lumMod val="85000"/>
                  </a:schemeClr>
                </a:solidFill>
                <a:effectLst/>
                <a:latin typeface="Avenir Next LT Pro" panose="020B0504020202020204" pitchFamily="34" charset="0"/>
              </a:rPr>
              <a:t>Dr.G.W</a:t>
            </a:r>
            <a:r>
              <a:rPr lang="en-US" sz="1400" b="0" i="1" dirty="0">
                <a:solidFill>
                  <a:schemeClr val="bg1">
                    <a:lumMod val="85000"/>
                  </a:schemeClr>
                </a:solidFill>
                <a:effectLst/>
                <a:latin typeface="Avenir Next LT Pro" panose="020B0504020202020204" pitchFamily="34" charset="0"/>
              </a:rPr>
              <a:t>. Pierce, Harvard College Press</a:t>
            </a:r>
            <a:endParaRPr lang="en-US" sz="1400" dirty="0">
              <a:solidFill>
                <a:schemeClr val="bg1">
                  <a:lumMod val="85000"/>
                </a:schemeClr>
              </a:solidFill>
              <a:latin typeface="Avenir Next LT Pro" panose="020B05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F8ECAB7-7AB5-4486-95FC-C7C284CDEB86}"/>
              </a:ext>
            </a:extLst>
          </p:cNvPr>
          <p:cNvCxnSpPr>
            <a:cxnSpLocks/>
          </p:cNvCxnSpPr>
          <p:nvPr/>
        </p:nvCxnSpPr>
        <p:spPr>
          <a:xfrm flipV="1">
            <a:off x="1746562" y="1866597"/>
            <a:ext cx="5010576" cy="241956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EDB698C-944E-4AD7-A144-41BBB1A3CDF3}"/>
              </a:ext>
            </a:extLst>
          </p:cNvPr>
          <p:cNvCxnSpPr>
            <a:cxnSpLocks/>
          </p:cNvCxnSpPr>
          <p:nvPr/>
        </p:nvCxnSpPr>
        <p:spPr>
          <a:xfrm>
            <a:off x="5338119" y="2547257"/>
            <a:ext cx="0" cy="435817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C35EFCB-AE2D-4509-8076-1E9DE920C4D7}"/>
              </a:ext>
            </a:extLst>
          </p:cNvPr>
          <p:cNvCxnSpPr>
            <a:cxnSpLocks/>
          </p:cNvCxnSpPr>
          <p:nvPr/>
        </p:nvCxnSpPr>
        <p:spPr>
          <a:xfrm>
            <a:off x="5994372" y="2258008"/>
            <a:ext cx="0" cy="1530609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18755B6-2C30-4781-8AD9-BC1C05B691B3}"/>
              </a:ext>
            </a:extLst>
          </p:cNvPr>
          <p:cNvCxnSpPr>
            <a:cxnSpLocks/>
          </p:cNvCxnSpPr>
          <p:nvPr/>
        </p:nvCxnSpPr>
        <p:spPr>
          <a:xfrm>
            <a:off x="3179637" y="2663695"/>
            <a:ext cx="0" cy="909929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2A360FD-A372-4FAB-BDB3-19748D1F21D5}"/>
              </a:ext>
            </a:extLst>
          </p:cNvPr>
          <p:cNvCxnSpPr>
            <a:cxnSpLocks/>
          </p:cNvCxnSpPr>
          <p:nvPr/>
        </p:nvCxnSpPr>
        <p:spPr>
          <a:xfrm>
            <a:off x="2025751" y="3554962"/>
            <a:ext cx="0" cy="587829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F8AB6D8-E17A-41AE-9109-40B5AF7A622C}"/>
              </a:ext>
            </a:extLst>
          </p:cNvPr>
          <p:cNvCxnSpPr>
            <a:cxnSpLocks/>
          </p:cNvCxnSpPr>
          <p:nvPr/>
        </p:nvCxnSpPr>
        <p:spPr>
          <a:xfrm>
            <a:off x="1851580" y="3048387"/>
            <a:ext cx="0" cy="118872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1F70EA4-9288-4299-87C6-2E280299C4B5}"/>
                  </a:ext>
                </a:extLst>
              </p:cNvPr>
              <p:cNvSpPr txBox="1"/>
              <p:nvPr/>
            </p:nvSpPr>
            <p:spPr>
              <a:xfrm>
                <a:off x="5717145" y="3865792"/>
                <a:ext cx="77989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1F70EA4-9288-4299-87C6-2E280299C4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7145" y="3865792"/>
                <a:ext cx="779893" cy="276999"/>
              </a:xfrm>
              <a:prstGeom prst="rect">
                <a:avLst/>
              </a:prstGeom>
              <a:blipFill>
                <a:blip r:embed="rId3"/>
                <a:stretch>
                  <a:fillRect l="-10156" t="-2174" r="-10938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6A9426C-9755-49F5-83EC-E2FE5D65B669}"/>
                  </a:ext>
                </a:extLst>
              </p:cNvPr>
              <p:cNvSpPr txBox="1"/>
              <p:nvPr/>
            </p:nvSpPr>
            <p:spPr>
              <a:xfrm>
                <a:off x="5388250" y="1306235"/>
                <a:ext cx="125136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6A9426C-9755-49F5-83EC-E2FE5D65B6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8250" y="1306235"/>
                <a:ext cx="1251368" cy="276999"/>
              </a:xfrm>
              <a:prstGeom prst="rect">
                <a:avLst/>
              </a:prstGeom>
              <a:blipFill>
                <a:blip r:embed="rId4"/>
                <a:stretch>
                  <a:fillRect l="-6341" t="-2174" r="-6341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711BA93-CEB5-44EC-8C52-93690E407B8E}"/>
              </a:ext>
            </a:extLst>
          </p:cNvPr>
          <p:cNvCxnSpPr>
            <a:cxnSpLocks/>
          </p:cNvCxnSpPr>
          <p:nvPr/>
        </p:nvCxnSpPr>
        <p:spPr>
          <a:xfrm>
            <a:off x="5994371" y="1679510"/>
            <a:ext cx="0" cy="4771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40EA134-E1CA-4681-8D27-3478C928649B}"/>
                  </a:ext>
                </a:extLst>
              </p:cNvPr>
              <p:cNvSpPr txBox="1"/>
              <p:nvPr/>
            </p:nvSpPr>
            <p:spPr>
              <a:xfrm>
                <a:off x="6144179" y="2848267"/>
                <a:ext cx="14169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D73F0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D73F09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D73F09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b="1" i="1" smtClean="0">
                          <a:solidFill>
                            <a:srgbClr val="D73F09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1" i="1" smtClean="0">
                              <a:solidFill>
                                <a:srgbClr val="D73F0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D73F09"/>
                              </a:solidFill>
                              <a:latin typeface="Cambria Math" panose="02040503050406030204" pitchFamily="18" charset="0"/>
                            </a:rPr>
                            <m:t>𝒘𝒙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D73F09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b="1" i="1" smtClean="0">
                          <a:solidFill>
                            <a:srgbClr val="D73F09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1" i="1" smtClean="0">
                          <a:solidFill>
                            <a:srgbClr val="D73F09"/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en-US" b="1" dirty="0">
                  <a:solidFill>
                    <a:srgbClr val="D73F09"/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40EA134-E1CA-4681-8D27-3478C92864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4179" y="2848267"/>
                <a:ext cx="1416926" cy="276999"/>
              </a:xfrm>
              <a:prstGeom prst="rect">
                <a:avLst/>
              </a:prstGeom>
              <a:blipFill>
                <a:blip r:embed="rId5"/>
                <a:stretch>
                  <a:fillRect l="-3879" r="-3879" b="-2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3D9DF7D-200D-4FBF-9210-29C2A04AE36E}"/>
                  </a:ext>
                </a:extLst>
              </p:cNvPr>
              <p:cNvSpPr txBox="1"/>
              <p:nvPr/>
            </p:nvSpPr>
            <p:spPr>
              <a:xfrm>
                <a:off x="8897843" y="2292334"/>
                <a:ext cx="2961323" cy="16071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𝑆𝑆𝐸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3D9DF7D-200D-4FBF-9210-29C2A04AE3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7843" y="2292334"/>
                <a:ext cx="2961323" cy="160710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8D21058-FA71-466F-9365-E5C133DDFE49}"/>
                  </a:ext>
                </a:extLst>
              </p:cNvPr>
              <p:cNvSpPr txBox="1"/>
              <p:nvPr/>
            </p:nvSpPr>
            <p:spPr>
              <a:xfrm rot="20017583">
                <a:off x="3340539" y="2914534"/>
                <a:ext cx="119423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8D21058-FA71-466F-9365-E5C133DDFE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017583">
                <a:off x="3340539" y="2914534"/>
                <a:ext cx="1194238" cy="276999"/>
              </a:xfrm>
              <a:prstGeom prst="rect">
                <a:avLst/>
              </a:prstGeom>
              <a:blipFill>
                <a:blip r:embed="rId7"/>
                <a:stretch>
                  <a:fillRect l="-2041" t="-775" r="-4082" b="-108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48439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89E9070-5598-49C3-B6DB-FE576F4DC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Minimizing Sum of Squared Error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B3CF454-3533-4432-8953-32FC218944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15</a:t>
            </a:fld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56E62C8-572C-401A-9F96-0B47FDE02985}"/>
              </a:ext>
            </a:extLst>
          </p:cNvPr>
          <p:cNvSpPr txBox="1"/>
          <p:nvPr/>
        </p:nvSpPr>
        <p:spPr>
          <a:xfrm>
            <a:off x="476438" y="731499"/>
            <a:ext cx="1057153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latin typeface="Avenir Next LT Pro" panose="020B0504020202020204" pitchFamily="34" charset="0"/>
              </a:rPr>
              <a:t>Objective: </a:t>
            </a:r>
            <a:r>
              <a:rPr lang="en-US" sz="2400" dirty="0">
                <a:latin typeface="Avenir Next LT Pro" panose="020B0504020202020204" pitchFamily="34" charset="0"/>
              </a:rPr>
              <a:t>Find parameters that minimize the </a:t>
            </a:r>
            <a:r>
              <a:rPr lang="en-US" sz="2400" b="1" dirty="0">
                <a:latin typeface="Avenir Next LT Pro" panose="020B0504020202020204" pitchFamily="34" charset="0"/>
              </a:rPr>
              <a:t>sum of squared error (SSE)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8A479A6-6A3D-4564-AB28-918FC97F4A6E}"/>
                  </a:ext>
                </a:extLst>
              </p:cNvPr>
              <p:cNvSpPr txBox="1"/>
              <p:nvPr/>
            </p:nvSpPr>
            <p:spPr>
              <a:xfrm>
                <a:off x="3323735" y="1289439"/>
                <a:ext cx="5496441" cy="11762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fun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8A479A6-6A3D-4564-AB28-918FC97F4A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3735" y="1289439"/>
                <a:ext cx="5496441" cy="117621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81E3477-84B0-46DA-8711-604A01989DAA}"/>
                  </a:ext>
                </a:extLst>
              </p:cNvPr>
              <p:cNvSpPr txBox="1"/>
              <p:nvPr/>
            </p:nvSpPr>
            <p:spPr>
              <a:xfrm>
                <a:off x="1142510" y="4040137"/>
                <a:ext cx="1418657" cy="8191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𝑆𝑆𝐸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  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81E3477-84B0-46DA-8711-604A01989D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2510" y="4040137"/>
                <a:ext cx="1418657" cy="81913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F07C96C-FD00-44E7-8644-BF5A3C22AB08}"/>
                  </a:ext>
                </a:extLst>
              </p:cNvPr>
              <p:cNvSpPr txBox="1"/>
              <p:nvPr/>
            </p:nvSpPr>
            <p:spPr>
              <a:xfrm>
                <a:off x="6096000" y="4040137"/>
                <a:ext cx="1261563" cy="8191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𝑆𝑆𝐸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F07C96C-FD00-44E7-8644-BF5A3C22AB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4040137"/>
                <a:ext cx="1261563" cy="81913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0C4F63B-B282-4FA2-94C5-C8D01D42A50B}"/>
                  </a:ext>
                </a:extLst>
              </p:cNvPr>
              <p:cNvSpPr txBox="1"/>
              <p:nvPr/>
            </p:nvSpPr>
            <p:spPr>
              <a:xfrm>
                <a:off x="476438" y="2907133"/>
                <a:ext cx="1035313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1" dirty="0">
                    <a:latin typeface="Avenir Next LT Pro" panose="020B0504020202020204" pitchFamily="34" charset="0"/>
                  </a:rPr>
                  <a:t>1) </a:t>
                </a:r>
                <a:r>
                  <a:rPr lang="en-US" sz="2400" dirty="0">
                    <a:latin typeface="Avenir Next LT Pro" panose="020B0504020202020204" pitchFamily="34" charset="0"/>
                  </a:rPr>
                  <a:t>Take partial derivative w.r.t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sz="2400" dirty="0">
                    <a:latin typeface="Avenir Next LT Pro" panose="020B050402020202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2400" dirty="0">
                    <a:latin typeface="Avenir Next LT Pro" panose="020B0504020202020204" pitchFamily="34" charset="0"/>
                  </a:rPr>
                  <a:t> respectively: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0C4F63B-B282-4FA2-94C5-C8D01D42A5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438" y="2907133"/>
                <a:ext cx="10353137" cy="461665"/>
              </a:xfrm>
              <a:prstGeom prst="rect">
                <a:avLst/>
              </a:prstGeom>
              <a:blipFill>
                <a:blip r:embed="rId5"/>
                <a:stretch>
                  <a:fillRect l="-883" t="-9211" b="-30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89095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03DE2B4-8C57-4DBD-B746-472B9A3AD8D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16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567A9A-6025-46D4-8373-42F1A7CA2DC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Avenir Next LT Pro" panose="020B0504020202020204" pitchFamily="34" charset="0"/>
              </a:rPr>
              <a:t>Find the partial derivative of the SSE objective </a:t>
            </a:r>
            <a:r>
              <a:rPr lang="en-US" dirty="0" err="1">
                <a:latin typeface="Avenir Next LT Pro" panose="020B0504020202020204" pitchFamily="34" charset="0"/>
              </a:rPr>
              <a:t>w.r.t.</a:t>
            </a:r>
            <a:r>
              <a:rPr lang="en-US" dirty="0">
                <a:latin typeface="Avenir Next LT Pro" panose="020B0504020202020204" pitchFamily="34" charset="0"/>
              </a:rPr>
              <a:t> w and b: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350CAAA-E206-4038-8A3D-CDB4A58A8943}"/>
                  </a:ext>
                </a:extLst>
              </p:cNvPr>
              <p:cNvSpPr txBox="1"/>
              <p:nvPr/>
            </p:nvSpPr>
            <p:spPr>
              <a:xfrm>
                <a:off x="3616978" y="2252781"/>
                <a:ext cx="4956998" cy="11762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𝑆𝑆𝐸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350CAAA-E206-4038-8A3D-CDB4A58A89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6978" y="2252781"/>
                <a:ext cx="4956998" cy="117621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C84895E-4733-4A95-82DE-D36F636D1B09}"/>
                  </a:ext>
                </a:extLst>
              </p:cNvPr>
              <p:cNvSpPr txBox="1"/>
              <p:nvPr/>
            </p:nvSpPr>
            <p:spPr>
              <a:xfrm>
                <a:off x="1215587" y="4468762"/>
                <a:ext cx="1261563" cy="8191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𝑆𝑆𝐸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C84895E-4733-4A95-82DE-D36F636D1B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5587" y="4468762"/>
                <a:ext cx="1261563" cy="81913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E4A827F-7D0C-4ACD-A848-F21C7FAF736D}"/>
                  </a:ext>
                </a:extLst>
              </p:cNvPr>
              <p:cNvSpPr txBox="1"/>
              <p:nvPr/>
            </p:nvSpPr>
            <p:spPr>
              <a:xfrm>
                <a:off x="6443405" y="4468762"/>
                <a:ext cx="1261564" cy="8191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𝑆𝑆𝐸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E4A827F-7D0C-4ACD-A848-F21C7FAF73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3405" y="4468762"/>
                <a:ext cx="1261564" cy="81913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173342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89E9070-5598-49C3-B6DB-FE576F4DC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Minimizing Sum of Squared Error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B3CF454-3533-4432-8953-32FC218944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17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81E3477-84B0-46DA-8711-604A01989DAA}"/>
                  </a:ext>
                </a:extLst>
              </p:cNvPr>
              <p:cNvSpPr txBox="1"/>
              <p:nvPr/>
            </p:nvSpPr>
            <p:spPr>
              <a:xfrm>
                <a:off x="694835" y="1450436"/>
                <a:ext cx="4792273" cy="11762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𝑆𝑆𝐸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81E3477-84B0-46DA-8711-604A01989D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835" y="1450436"/>
                <a:ext cx="4792273" cy="117621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F07C96C-FD00-44E7-8644-BF5A3C22AB08}"/>
                  </a:ext>
                </a:extLst>
              </p:cNvPr>
              <p:cNvSpPr txBox="1"/>
              <p:nvPr/>
            </p:nvSpPr>
            <p:spPr>
              <a:xfrm>
                <a:off x="6096000" y="1450435"/>
                <a:ext cx="4659865" cy="11762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𝑆𝑆𝐸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F07C96C-FD00-44E7-8644-BF5A3C22AB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1450435"/>
                <a:ext cx="4659865" cy="117621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0C4F63B-B282-4FA2-94C5-C8D01D42A50B}"/>
                  </a:ext>
                </a:extLst>
              </p:cNvPr>
              <p:cNvSpPr txBox="1"/>
              <p:nvPr/>
            </p:nvSpPr>
            <p:spPr>
              <a:xfrm>
                <a:off x="476438" y="678283"/>
                <a:ext cx="1035313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1" dirty="0">
                    <a:latin typeface="Avenir Next LT Pro" panose="020B0504020202020204" pitchFamily="34" charset="0"/>
                  </a:rPr>
                  <a:t>1) </a:t>
                </a:r>
                <a:r>
                  <a:rPr lang="en-US" sz="2400" dirty="0">
                    <a:latin typeface="Avenir Next LT Pro" panose="020B0504020202020204" pitchFamily="34" charset="0"/>
                  </a:rPr>
                  <a:t>Take partial derivative w.r.t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sz="2400" dirty="0">
                    <a:latin typeface="Avenir Next LT Pro" panose="020B050402020202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2400" dirty="0">
                    <a:latin typeface="Avenir Next LT Pro" panose="020B0504020202020204" pitchFamily="34" charset="0"/>
                  </a:rPr>
                  <a:t> respectively: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0C4F63B-B282-4FA2-94C5-C8D01D42A5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438" y="678283"/>
                <a:ext cx="10353137" cy="461665"/>
              </a:xfrm>
              <a:prstGeom prst="rect">
                <a:avLst/>
              </a:prstGeom>
              <a:blipFill>
                <a:blip r:embed="rId4"/>
                <a:stretch>
                  <a:fillRect l="-883" t="-9211" b="-30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9EDB0657-0920-434E-A07C-FF618782111C}"/>
              </a:ext>
            </a:extLst>
          </p:cNvPr>
          <p:cNvSpPr txBox="1"/>
          <p:nvPr/>
        </p:nvSpPr>
        <p:spPr>
          <a:xfrm>
            <a:off x="476438" y="3107959"/>
            <a:ext cx="1035313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latin typeface="Avenir Next LT Pro" panose="020B0504020202020204" pitchFamily="34" charset="0"/>
              </a:rPr>
              <a:t>2) </a:t>
            </a:r>
            <a:r>
              <a:rPr lang="en-US" sz="2400" dirty="0">
                <a:latin typeface="Avenir Next LT Pro" panose="020B0504020202020204" pitchFamily="34" charset="0"/>
              </a:rPr>
              <a:t>Set equal to zero and solve: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5E737DC-7098-4D48-A7AD-543C71C61473}"/>
                  </a:ext>
                </a:extLst>
              </p:cNvPr>
              <p:cNvSpPr txBox="1"/>
              <p:nvPr/>
            </p:nvSpPr>
            <p:spPr>
              <a:xfrm>
                <a:off x="990278" y="3744273"/>
                <a:ext cx="9959713" cy="11762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𝑆𝑆𝐸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=0         </m:t>
                      </m:r>
                      <m:groupChr>
                        <m:groupChrPr>
                          <m:chr m:val="→"/>
                          <m:vertJc m:val="bot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nor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yields</m:t>
                          </m:r>
                        </m:e>
                      </m:groupCh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     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̅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𝑥𝑦</m:t>
                              </m:r>
                            </m:e>
                          </m:acc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̅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acc>
                            <m:accPr>
                              <m:chr m:val="̅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num>
                        <m:den>
                          <m:acc>
                            <m:accPr>
                              <m:chr m:val="̅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acc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̅"/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5E737DC-7098-4D48-A7AD-543C71C614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278" y="3744273"/>
                <a:ext cx="9959713" cy="117621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9994D36-AE13-49B2-975B-120AA971D149}"/>
                  </a:ext>
                </a:extLst>
              </p:cNvPr>
              <p:cNvSpPr txBox="1"/>
              <p:nvPr/>
            </p:nvSpPr>
            <p:spPr>
              <a:xfrm>
                <a:off x="990278" y="5095141"/>
                <a:ext cx="9671494" cy="11762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𝑆𝑆𝐸</m:t>
                          </m:r>
                        </m:num>
                        <m:den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en-US" sz="2800" i="1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2</m:t>
                          </m:r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=0          </m:t>
                          </m:r>
                        </m:e>
                      </m:nary>
                      <m:groupChr>
                        <m:groupChrPr>
                          <m:chr m:val="→"/>
                          <m:vertJc m:val="bot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nor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yields</m:t>
                          </m:r>
                        </m:e>
                      </m:groupCh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     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−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acc>
                        <m:accPr>
                          <m:chr m:val="̅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9994D36-AE13-49B2-975B-120AA971D1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278" y="5095141"/>
                <a:ext cx="9671494" cy="117621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263952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89E9070-5598-49C3-B6DB-FE576F4DC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Checking Our Solution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B3CF454-3533-4432-8953-32FC218944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18</a:t>
            </a:fld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C157A6A-2324-4C27-A55A-A1FC826E56BA}"/>
              </a:ext>
            </a:extLst>
          </p:cNvPr>
          <p:cNvSpPr txBox="1"/>
          <p:nvPr/>
        </p:nvSpPr>
        <p:spPr>
          <a:xfrm>
            <a:off x="1706191" y="616474"/>
            <a:ext cx="10353137" cy="4629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latin typeface="Avenir Next LT Pro" panose="020B0504020202020204" pitchFamily="34" charset="0"/>
              </a:rPr>
              <a:t>Let’s see if this works:</a:t>
            </a:r>
          </a:p>
        </p:txBody>
      </p:sp>
      <p:graphicFrame>
        <p:nvGraphicFramePr>
          <p:cNvPr id="13" name="Table 9">
            <a:extLst>
              <a:ext uri="{FF2B5EF4-FFF2-40B4-BE49-F238E27FC236}">
                <a16:creationId xmlns:a16="http://schemas.microsoft.com/office/drawing/2014/main" id="{7702AAE9-2D44-4EFB-BA77-78AA41A4684B}"/>
              </a:ext>
            </a:extLst>
          </p:cNvPr>
          <p:cNvGraphicFramePr>
            <a:graphicFrameLocks noGrp="1"/>
          </p:cNvGraphicFramePr>
          <p:nvPr/>
        </p:nvGraphicFramePr>
        <p:xfrm>
          <a:off x="261432" y="1175989"/>
          <a:ext cx="1300668" cy="49549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0334">
                  <a:extLst>
                    <a:ext uri="{9D8B030D-6E8A-4147-A177-3AD203B41FA5}">
                      <a16:colId xmlns:a16="http://schemas.microsoft.com/office/drawing/2014/main" val="3698383425"/>
                    </a:ext>
                  </a:extLst>
                </a:gridCol>
                <a:gridCol w="650334">
                  <a:extLst>
                    <a:ext uri="{9D8B030D-6E8A-4147-A177-3AD203B41FA5}">
                      <a16:colId xmlns:a16="http://schemas.microsoft.com/office/drawing/2014/main" val="3838937866"/>
                    </a:ext>
                  </a:extLst>
                </a:gridCol>
              </a:tblGrid>
              <a:tr h="291465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ysClr val="windowText" lastClr="000000"/>
                          </a:solidFill>
                          <a:latin typeface="Avenir Next LT Pro" panose="020B0504020202020204" pitchFamily="34" charset="0"/>
                        </a:rPr>
                        <a:t>X</a:t>
                      </a:r>
                    </a:p>
                  </a:txBody>
                  <a:tcPr marL="0" marR="0" marT="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ysClr val="windowText" lastClr="000000"/>
                          </a:solidFill>
                          <a:latin typeface="Avenir Next LT Pro" panose="020B0504020202020204" pitchFamily="34" charset="0"/>
                        </a:rPr>
                        <a:t>Y</a:t>
                      </a:r>
                    </a:p>
                  </a:txBody>
                  <a:tcPr marL="0" marR="0" marT="0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533296"/>
                  </a:ext>
                </a:extLst>
              </a:tr>
              <a:tr h="291465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ysClr val="windowText" lastClr="000000"/>
                          </a:solidFill>
                          <a:latin typeface="Avenir Next LT Pro" panose="020B0504020202020204" pitchFamily="34" charset="0"/>
                        </a:rPr>
                        <a:t>F</a:t>
                      </a:r>
                    </a:p>
                  </a:txBody>
                  <a:tcPr marL="0" marR="0" marT="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ysClr val="windowText" lastClr="000000"/>
                          </a:solidFill>
                          <a:latin typeface="Avenir Next LT Pro" panose="020B0504020202020204" pitchFamily="34" charset="0"/>
                        </a:rPr>
                        <a:t>CPS</a:t>
                      </a:r>
                    </a:p>
                  </a:txBody>
                  <a:tcPr marL="0" marR="0" marT="0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5545858"/>
                  </a:ext>
                </a:extLst>
              </a:tr>
              <a:tr h="291465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ysClr val="windowText" lastClr="000000"/>
                          </a:solidFill>
                          <a:latin typeface="Avenir Next LT Pro" panose="020B0504020202020204" pitchFamily="34" charset="0"/>
                        </a:rPr>
                        <a:t>88.6</a:t>
                      </a:r>
                    </a:p>
                  </a:txBody>
                  <a:tcPr marL="0" marR="0" marT="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ysClr val="windowText" lastClr="000000"/>
                          </a:solidFill>
                          <a:latin typeface="Avenir Next LT Pro" panose="020B0504020202020204" pitchFamily="34" charset="0"/>
                        </a:rPr>
                        <a:t>20</a:t>
                      </a:r>
                    </a:p>
                  </a:txBody>
                  <a:tcPr marL="0" marR="0" marT="0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8431437"/>
                  </a:ext>
                </a:extLst>
              </a:tr>
              <a:tr h="291465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ysClr val="windowText" lastClr="000000"/>
                          </a:solidFill>
                          <a:latin typeface="Avenir Next LT Pro" panose="020B0504020202020204" pitchFamily="34" charset="0"/>
                        </a:rPr>
                        <a:t>71.6</a:t>
                      </a:r>
                    </a:p>
                  </a:txBody>
                  <a:tcPr marL="0" marR="0" marT="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ysClr val="windowText" lastClr="000000"/>
                          </a:solidFill>
                          <a:latin typeface="Avenir Next LT Pro" panose="020B0504020202020204" pitchFamily="34" charset="0"/>
                        </a:rPr>
                        <a:t>16</a:t>
                      </a:r>
                    </a:p>
                  </a:txBody>
                  <a:tcPr marL="0" marR="0" marT="0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7930586"/>
                  </a:ext>
                </a:extLst>
              </a:tr>
              <a:tr h="291465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ysClr val="windowText" lastClr="000000"/>
                          </a:solidFill>
                          <a:latin typeface="Avenir Next LT Pro" panose="020B0504020202020204" pitchFamily="34" charset="0"/>
                        </a:rPr>
                        <a:t>93.3</a:t>
                      </a:r>
                    </a:p>
                  </a:txBody>
                  <a:tcPr marL="0" marR="0" marT="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ysClr val="windowText" lastClr="000000"/>
                          </a:solidFill>
                          <a:latin typeface="Avenir Next LT Pro" panose="020B0504020202020204" pitchFamily="34" charset="0"/>
                        </a:rPr>
                        <a:t>19.8</a:t>
                      </a:r>
                    </a:p>
                  </a:txBody>
                  <a:tcPr marL="0" marR="0" marT="0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5755217"/>
                  </a:ext>
                </a:extLst>
              </a:tr>
              <a:tr h="291465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ysClr val="windowText" lastClr="000000"/>
                          </a:solidFill>
                          <a:latin typeface="Avenir Next LT Pro" panose="020B0504020202020204" pitchFamily="34" charset="0"/>
                        </a:rPr>
                        <a:t>84.3</a:t>
                      </a:r>
                    </a:p>
                  </a:txBody>
                  <a:tcPr marL="0" marR="0" marT="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ysClr val="windowText" lastClr="000000"/>
                          </a:solidFill>
                          <a:latin typeface="Avenir Next LT Pro" panose="020B0504020202020204" pitchFamily="34" charset="0"/>
                        </a:rPr>
                        <a:t>18.4</a:t>
                      </a:r>
                    </a:p>
                  </a:txBody>
                  <a:tcPr marL="0" marR="0" marT="0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0278209"/>
                  </a:ext>
                </a:extLst>
              </a:tr>
              <a:tr h="291465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ysClr val="windowText" lastClr="000000"/>
                          </a:solidFill>
                          <a:latin typeface="Avenir Next LT Pro" panose="020B0504020202020204" pitchFamily="34" charset="0"/>
                        </a:rPr>
                        <a:t>80.6</a:t>
                      </a:r>
                    </a:p>
                  </a:txBody>
                  <a:tcPr marL="0" marR="0" marT="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ysClr val="windowText" lastClr="000000"/>
                          </a:solidFill>
                          <a:latin typeface="Avenir Next LT Pro" panose="020B0504020202020204" pitchFamily="34" charset="0"/>
                        </a:rPr>
                        <a:t>17.1</a:t>
                      </a:r>
                    </a:p>
                  </a:txBody>
                  <a:tcPr marL="0" marR="0" marT="0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4939310"/>
                  </a:ext>
                </a:extLst>
              </a:tr>
              <a:tr h="291465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ysClr val="windowText" lastClr="000000"/>
                          </a:solidFill>
                          <a:latin typeface="Avenir Next LT Pro" panose="020B0504020202020204" pitchFamily="34" charset="0"/>
                        </a:rPr>
                        <a:t>75.2</a:t>
                      </a:r>
                    </a:p>
                  </a:txBody>
                  <a:tcPr marL="0" marR="0" marT="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ysClr val="windowText" lastClr="000000"/>
                          </a:solidFill>
                          <a:latin typeface="Avenir Next LT Pro" panose="020B0504020202020204" pitchFamily="34" charset="0"/>
                        </a:rPr>
                        <a:t>15.5</a:t>
                      </a:r>
                    </a:p>
                  </a:txBody>
                  <a:tcPr marL="0" marR="0" marT="0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3020218"/>
                  </a:ext>
                </a:extLst>
              </a:tr>
              <a:tr h="291465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ysClr val="windowText" lastClr="000000"/>
                          </a:solidFill>
                          <a:latin typeface="Avenir Next LT Pro" panose="020B0504020202020204" pitchFamily="34" charset="0"/>
                        </a:rPr>
                        <a:t>69.7</a:t>
                      </a:r>
                    </a:p>
                  </a:txBody>
                  <a:tcPr marL="0" marR="0" marT="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ysClr val="windowText" lastClr="000000"/>
                          </a:solidFill>
                          <a:latin typeface="Avenir Next LT Pro" panose="020B0504020202020204" pitchFamily="34" charset="0"/>
                        </a:rPr>
                        <a:t>14.7</a:t>
                      </a:r>
                    </a:p>
                  </a:txBody>
                  <a:tcPr marL="0" marR="0" marT="0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9937639"/>
                  </a:ext>
                </a:extLst>
              </a:tr>
              <a:tr h="291465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ysClr val="windowText" lastClr="000000"/>
                          </a:solidFill>
                          <a:latin typeface="Avenir Next LT Pro" panose="020B0504020202020204" pitchFamily="34" charset="0"/>
                        </a:rPr>
                        <a:t>82</a:t>
                      </a:r>
                    </a:p>
                  </a:txBody>
                  <a:tcPr marL="0" marR="0" marT="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ysClr val="windowText" lastClr="000000"/>
                          </a:solidFill>
                          <a:latin typeface="Avenir Next LT Pro" panose="020B0504020202020204" pitchFamily="34" charset="0"/>
                        </a:rPr>
                        <a:t>17.1</a:t>
                      </a:r>
                    </a:p>
                  </a:txBody>
                  <a:tcPr marL="0" marR="0" marT="0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1335411"/>
                  </a:ext>
                </a:extLst>
              </a:tr>
              <a:tr h="291465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ysClr val="windowText" lastClr="000000"/>
                          </a:solidFill>
                          <a:latin typeface="Avenir Next LT Pro" panose="020B0504020202020204" pitchFamily="34" charset="0"/>
                        </a:rPr>
                        <a:t>69.4</a:t>
                      </a:r>
                    </a:p>
                  </a:txBody>
                  <a:tcPr marL="0" marR="0" marT="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ysClr val="windowText" lastClr="000000"/>
                          </a:solidFill>
                          <a:latin typeface="Avenir Next LT Pro" panose="020B0504020202020204" pitchFamily="34" charset="0"/>
                        </a:rPr>
                        <a:t>15.4</a:t>
                      </a:r>
                    </a:p>
                  </a:txBody>
                  <a:tcPr marL="0" marR="0" marT="0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6137533"/>
                  </a:ext>
                </a:extLst>
              </a:tr>
              <a:tr h="291465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ysClr val="windowText" lastClr="000000"/>
                          </a:solidFill>
                          <a:latin typeface="Avenir Next LT Pro" panose="020B0504020202020204" pitchFamily="34" charset="0"/>
                        </a:rPr>
                        <a:t>83.3</a:t>
                      </a:r>
                    </a:p>
                  </a:txBody>
                  <a:tcPr marL="0" marR="0" marT="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ysClr val="windowText" lastClr="000000"/>
                          </a:solidFill>
                          <a:latin typeface="Avenir Next LT Pro" panose="020B0504020202020204" pitchFamily="34" charset="0"/>
                        </a:rPr>
                        <a:t>16.2</a:t>
                      </a:r>
                    </a:p>
                  </a:txBody>
                  <a:tcPr marL="0" marR="0" marT="0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2838461"/>
                  </a:ext>
                </a:extLst>
              </a:tr>
              <a:tr h="291465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ysClr val="windowText" lastClr="000000"/>
                          </a:solidFill>
                          <a:latin typeface="Avenir Next LT Pro" panose="020B0504020202020204" pitchFamily="34" charset="0"/>
                        </a:rPr>
                        <a:t>79.6</a:t>
                      </a:r>
                    </a:p>
                  </a:txBody>
                  <a:tcPr marL="0" marR="0" marT="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ysClr val="windowText" lastClr="000000"/>
                          </a:solidFill>
                          <a:latin typeface="Avenir Next LT Pro" panose="020B0504020202020204" pitchFamily="34" charset="0"/>
                        </a:rPr>
                        <a:t>15</a:t>
                      </a:r>
                    </a:p>
                  </a:txBody>
                  <a:tcPr marL="0" marR="0" marT="0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3272363"/>
                  </a:ext>
                </a:extLst>
              </a:tr>
              <a:tr h="291465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ysClr val="windowText" lastClr="000000"/>
                          </a:solidFill>
                          <a:latin typeface="Avenir Next LT Pro" panose="020B0504020202020204" pitchFamily="34" charset="0"/>
                        </a:rPr>
                        <a:t>82.6</a:t>
                      </a:r>
                    </a:p>
                  </a:txBody>
                  <a:tcPr marL="0" marR="0" marT="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ysClr val="windowText" lastClr="000000"/>
                          </a:solidFill>
                          <a:latin typeface="Avenir Next LT Pro" panose="020B0504020202020204" pitchFamily="34" charset="0"/>
                        </a:rPr>
                        <a:t>17.2</a:t>
                      </a:r>
                    </a:p>
                  </a:txBody>
                  <a:tcPr marL="0" marR="0" marT="0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1404493"/>
                  </a:ext>
                </a:extLst>
              </a:tr>
              <a:tr h="291465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ysClr val="windowText" lastClr="000000"/>
                          </a:solidFill>
                          <a:latin typeface="Avenir Next LT Pro" panose="020B0504020202020204" pitchFamily="34" charset="0"/>
                        </a:rPr>
                        <a:t>80.6</a:t>
                      </a:r>
                    </a:p>
                  </a:txBody>
                  <a:tcPr marL="0" marR="0" marT="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ysClr val="windowText" lastClr="000000"/>
                          </a:solidFill>
                          <a:latin typeface="Avenir Next LT Pro" panose="020B0504020202020204" pitchFamily="34" charset="0"/>
                        </a:rPr>
                        <a:t>16.</a:t>
                      </a:r>
                    </a:p>
                  </a:txBody>
                  <a:tcPr marL="0" marR="0" marT="0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6659736"/>
                  </a:ext>
                </a:extLst>
              </a:tr>
              <a:tr h="291465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ysClr val="windowText" lastClr="000000"/>
                          </a:solidFill>
                          <a:latin typeface="Avenir Next LT Pro" panose="020B0504020202020204" pitchFamily="34" charset="0"/>
                        </a:rPr>
                        <a:t>83.5</a:t>
                      </a:r>
                    </a:p>
                  </a:txBody>
                  <a:tcPr marL="0" marR="0" marT="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ysClr val="windowText" lastClr="000000"/>
                          </a:solidFill>
                          <a:latin typeface="Avenir Next LT Pro" panose="020B0504020202020204" pitchFamily="34" charset="0"/>
                        </a:rPr>
                        <a:t>17</a:t>
                      </a:r>
                    </a:p>
                  </a:txBody>
                  <a:tcPr marL="0" marR="0" marT="0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7060009"/>
                  </a:ext>
                </a:extLst>
              </a:tr>
              <a:tr h="291465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ysClr val="windowText" lastClr="000000"/>
                          </a:solidFill>
                          <a:latin typeface="Avenir Next LT Pro" panose="020B0504020202020204" pitchFamily="34" charset="0"/>
                        </a:rPr>
                        <a:t>76.3</a:t>
                      </a:r>
                    </a:p>
                  </a:txBody>
                  <a:tcPr marL="0" marR="0" marT="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ysClr val="windowText" lastClr="000000"/>
                          </a:solidFill>
                          <a:latin typeface="Avenir Next LT Pro" panose="020B0504020202020204" pitchFamily="34" charset="0"/>
                        </a:rPr>
                        <a:t>14.4</a:t>
                      </a:r>
                    </a:p>
                  </a:txBody>
                  <a:tcPr marL="0" marR="0" marT="0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426275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D726B17-2B1A-4BE6-9AE2-D6268A854177}"/>
                  </a:ext>
                </a:extLst>
              </p:cNvPr>
              <p:cNvSpPr txBox="1"/>
              <p:nvPr/>
            </p:nvSpPr>
            <p:spPr>
              <a:xfrm>
                <a:off x="2666678" y="3947938"/>
                <a:ext cx="8571962" cy="9121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̅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𝑥𝑦</m:t>
                              </m:r>
                            </m:e>
                          </m:acc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̅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acc>
                            <m:accPr>
                              <m:chr m:val="̅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num>
                        <m:den>
                          <m:acc>
                            <m:accPr>
                              <m:chr m:val="̅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acc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̅"/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1341.821</m:t>
                          </m:r>
                          <m:acc>
                            <m:accPr>
                              <m:chr m:val="̅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acc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−16.65</m:t>
                          </m:r>
                          <m:acc>
                            <m:accPr>
                              <m:chr m:val="̅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acc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80.3</m:t>
                          </m:r>
                          <m:acc>
                            <m:accPr>
                              <m:chr m:val="̅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e>
                          </m:acc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6448.390</m:t>
                          </m:r>
                          <m:acc>
                            <m:accPr>
                              <m:chr m:val="̅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</m:acc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 −80.03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̅"/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9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=0.2119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D726B17-2B1A-4BE6-9AE2-D6268A8541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6678" y="3947938"/>
                <a:ext cx="8571962" cy="91210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A5133D0-5577-4DA7-ADC1-AD122A096B7B}"/>
                  </a:ext>
                </a:extLst>
              </p:cNvPr>
              <p:cNvSpPr txBox="1"/>
              <p:nvPr/>
            </p:nvSpPr>
            <p:spPr>
              <a:xfrm>
                <a:off x="2532071" y="5299594"/>
                <a:ext cx="9398497" cy="5241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     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−</m:t>
                    </m:r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acc>
                      <m:accPr>
                        <m:chr m:val="̅"/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sz="2800" i="1">
                        <a:latin typeface="Cambria Math" panose="02040503050406030204" pitchFamily="18" charset="0"/>
                      </a:rPr>
                      <m:t>=16.65</m:t>
                    </m:r>
                    <m:acc>
                      <m:accPr>
                        <m:chr m:val="̅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acc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−0.2119∗80.03</m:t>
                    </m:r>
                    <m:acc>
                      <m:accPr>
                        <m:chr m:val="̅"/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9</m:t>
                        </m:r>
                      </m:e>
                    </m:acc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=−3.0914</m:t>
                    </m:r>
                  </m:oMath>
                </a14:m>
                <a:r>
                  <a:rPr lang="en-US" sz="2800" dirty="0"/>
                  <a:t> 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A5133D0-5577-4DA7-ADC1-AD122A096B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2071" y="5299594"/>
                <a:ext cx="9398497" cy="52411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7A9CCD8-AFC8-41B6-96F8-ADF0436A42D0}"/>
                  </a:ext>
                </a:extLst>
              </p:cNvPr>
              <p:cNvSpPr txBox="1"/>
              <p:nvPr/>
            </p:nvSpPr>
            <p:spPr>
              <a:xfrm>
                <a:off x="1349899" y="1170767"/>
                <a:ext cx="3826669" cy="9326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=80.03</m:t>
                      </m:r>
                      <m:acc>
                        <m:accPr>
                          <m:chr m:val="̅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e>
                      </m:ac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7A9CCD8-AFC8-41B6-96F8-ADF0436A42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9899" y="1170767"/>
                <a:ext cx="3826669" cy="93262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F7DDBD4-5AED-463F-BF55-557AB025F830}"/>
                  </a:ext>
                </a:extLst>
              </p:cNvPr>
              <p:cNvSpPr txBox="1"/>
              <p:nvPr/>
            </p:nvSpPr>
            <p:spPr>
              <a:xfrm>
                <a:off x="3263233" y="1178959"/>
                <a:ext cx="6138862" cy="9326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=16.65</m:t>
                      </m:r>
                      <m:acc>
                        <m:accPr>
                          <m:chr m:val="̅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ac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F7DDBD4-5AED-463F-BF55-557AB025F8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3233" y="1178959"/>
                <a:ext cx="6138862" cy="93262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0E77835-139A-46A4-8379-4B4B4F48A781}"/>
                  </a:ext>
                </a:extLst>
              </p:cNvPr>
              <p:cNvSpPr txBox="1"/>
              <p:nvPr/>
            </p:nvSpPr>
            <p:spPr>
              <a:xfrm>
                <a:off x="7392292" y="1070815"/>
                <a:ext cx="5175648" cy="9326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𝑥𝑦</m:t>
                          </m:r>
                        </m:e>
                      </m:acc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=1341.821</m:t>
                      </m:r>
                      <m:acc>
                        <m:accPr>
                          <m:chr m:val="̅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ac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0E77835-139A-46A4-8379-4B4B4F48A7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2292" y="1070815"/>
                <a:ext cx="5175648" cy="93262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CD352EC-59AB-41E2-8F11-5A721704FB31}"/>
                  </a:ext>
                </a:extLst>
              </p:cNvPr>
              <p:cNvSpPr txBox="1"/>
              <p:nvPr/>
            </p:nvSpPr>
            <p:spPr>
              <a:xfrm>
                <a:off x="4148733" y="2314236"/>
                <a:ext cx="5175648" cy="9326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acc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  <m:r>
                        <a:rPr lang="en-US" sz="2000" i="1">
                          <a:latin typeface="Cambria Math" panose="02040503050406030204" pitchFamily="18" charset="0"/>
                        </a:rPr>
                        <m:t>=6448.390</m:t>
                      </m:r>
                      <m:acc>
                        <m:accPr>
                          <m:chr m:val="̅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6</m:t>
                          </m:r>
                        </m:e>
                      </m:ac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CD352EC-59AB-41E2-8F11-5A721704FB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8733" y="2314236"/>
                <a:ext cx="5175648" cy="93262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39F51F6-7957-4D22-9BD7-B03E10091A31}"/>
                  </a:ext>
                </a:extLst>
              </p:cNvPr>
              <p:cNvSpPr txBox="1"/>
              <p:nvPr/>
            </p:nvSpPr>
            <p:spPr>
              <a:xfrm>
                <a:off x="1140349" y="2452157"/>
                <a:ext cx="3826669" cy="4008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̅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=6406.4015</m:t>
                      </m:r>
                      <m:acc>
                        <m:accPr>
                          <m:chr m:val="̅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e>
                      </m:ac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39F51F6-7957-4D22-9BD7-B03E10091A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0349" y="2452157"/>
                <a:ext cx="3826669" cy="40081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757226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89E9070-5598-49C3-B6DB-FE576F4DC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Formalizing Linear Regression A Bit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B3CF454-3533-4432-8953-32FC218944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19</a:t>
            </a:fld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C157A6A-2324-4C27-A55A-A1FC826E56BA}"/>
              </a:ext>
            </a:extLst>
          </p:cNvPr>
          <p:cNvSpPr txBox="1"/>
          <p:nvPr/>
        </p:nvSpPr>
        <p:spPr>
          <a:xfrm>
            <a:off x="1706191" y="616474"/>
            <a:ext cx="10353137" cy="4629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latin typeface="Avenir Next LT Pro" panose="020B0504020202020204" pitchFamily="34" charset="0"/>
              </a:rPr>
              <a:t>Let’s see if this works:</a:t>
            </a:r>
          </a:p>
        </p:txBody>
      </p:sp>
      <p:graphicFrame>
        <p:nvGraphicFramePr>
          <p:cNvPr id="13" name="Table 9">
            <a:extLst>
              <a:ext uri="{FF2B5EF4-FFF2-40B4-BE49-F238E27FC236}">
                <a16:creationId xmlns:a16="http://schemas.microsoft.com/office/drawing/2014/main" id="{7702AAE9-2D44-4EFB-BA77-78AA41A4684B}"/>
              </a:ext>
            </a:extLst>
          </p:cNvPr>
          <p:cNvGraphicFramePr>
            <a:graphicFrameLocks noGrp="1"/>
          </p:cNvGraphicFramePr>
          <p:nvPr/>
        </p:nvGraphicFramePr>
        <p:xfrm>
          <a:off x="261432" y="1175989"/>
          <a:ext cx="1300668" cy="49549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0334">
                  <a:extLst>
                    <a:ext uri="{9D8B030D-6E8A-4147-A177-3AD203B41FA5}">
                      <a16:colId xmlns:a16="http://schemas.microsoft.com/office/drawing/2014/main" val="3698383425"/>
                    </a:ext>
                  </a:extLst>
                </a:gridCol>
                <a:gridCol w="650334">
                  <a:extLst>
                    <a:ext uri="{9D8B030D-6E8A-4147-A177-3AD203B41FA5}">
                      <a16:colId xmlns:a16="http://schemas.microsoft.com/office/drawing/2014/main" val="3838937866"/>
                    </a:ext>
                  </a:extLst>
                </a:gridCol>
              </a:tblGrid>
              <a:tr h="291465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ysClr val="windowText" lastClr="000000"/>
                          </a:solidFill>
                          <a:latin typeface="Avenir Next LT Pro" panose="020B0504020202020204" pitchFamily="34" charset="0"/>
                        </a:rPr>
                        <a:t>X</a:t>
                      </a:r>
                    </a:p>
                  </a:txBody>
                  <a:tcPr marL="0" marR="0" marT="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ysClr val="windowText" lastClr="000000"/>
                          </a:solidFill>
                          <a:latin typeface="Avenir Next LT Pro" panose="020B0504020202020204" pitchFamily="34" charset="0"/>
                        </a:rPr>
                        <a:t>Y</a:t>
                      </a:r>
                    </a:p>
                  </a:txBody>
                  <a:tcPr marL="0" marR="0" marT="0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533296"/>
                  </a:ext>
                </a:extLst>
              </a:tr>
              <a:tr h="291465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ysClr val="windowText" lastClr="000000"/>
                          </a:solidFill>
                          <a:latin typeface="Avenir Next LT Pro" panose="020B0504020202020204" pitchFamily="34" charset="0"/>
                        </a:rPr>
                        <a:t>F</a:t>
                      </a:r>
                    </a:p>
                  </a:txBody>
                  <a:tcPr marL="0" marR="0" marT="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ysClr val="windowText" lastClr="000000"/>
                          </a:solidFill>
                          <a:latin typeface="Avenir Next LT Pro" panose="020B0504020202020204" pitchFamily="34" charset="0"/>
                        </a:rPr>
                        <a:t>CPS</a:t>
                      </a:r>
                    </a:p>
                  </a:txBody>
                  <a:tcPr marL="0" marR="0" marT="0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5545858"/>
                  </a:ext>
                </a:extLst>
              </a:tr>
              <a:tr h="291465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ysClr val="windowText" lastClr="000000"/>
                          </a:solidFill>
                          <a:latin typeface="Avenir Next LT Pro" panose="020B0504020202020204" pitchFamily="34" charset="0"/>
                        </a:rPr>
                        <a:t>88.6</a:t>
                      </a:r>
                    </a:p>
                  </a:txBody>
                  <a:tcPr marL="0" marR="0" marT="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ysClr val="windowText" lastClr="000000"/>
                          </a:solidFill>
                          <a:latin typeface="Avenir Next LT Pro" panose="020B0504020202020204" pitchFamily="34" charset="0"/>
                        </a:rPr>
                        <a:t>20</a:t>
                      </a:r>
                    </a:p>
                  </a:txBody>
                  <a:tcPr marL="0" marR="0" marT="0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8431437"/>
                  </a:ext>
                </a:extLst>
              </a:tr>
              <a:tr h="291465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ysClr val="windowText" lastClr="000000"/>
                          </a:solidFill>
                          <a:latin typeface="Avenir Next LT Pro" panose="020B0504020202020204" pitchFamily="34" charset="0"/>
                        </a:rPr>
                        <a:t>71.6</a:t>
                      </a:r>
                    </a:p>
                  </a:txBody>
                  <a:tcPr marL="0" marR="0" marT="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ysClr val="windowText" lastClr="000000"/>
                          </a:solidFill>
                          <a:latin typeface="Avenir Next LT Pro" panose="020B0504020202020204" pitchFamily="34" charset="0"/>
                        </a:rPr>
                        <a:t>16</a:t>
                      </a:r>
                    </a:p>
                  </a:txBody>
                  <a:tcPr marL="0" marR="0" marT="0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7930586"/>
                  </a:ext>
                </a:extLst>
              </a:tr>
              <a:tr h="291465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ysClr val="windowText" lastClr="000000"/>
                          </a:solidFill>
                          <a:latin typeface="Avenir Next LT Pro" panose="020B0504020202020204" pitchFamily="34" charset="0"/>
                        </a:rPr>
                        <a:t>93.3</a:t>
                      </a:r>
                    </a:p>
                  </a:txBody>
                  <a:tcPr marL="0" marR="0" marT="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ysClr val="windowText" lastClr="000000"/>
                          </a:solidFill>
                          <a:latin typeface="Avenir Next LT Pro" panose="020B0504020202020204" pitchFamily="34" charset="0"/>
                        </a:rPr>
                        <a:t>19.8</a:t>
                      </a:r>
                    </a:p>
                  </a:txBody>
                  <a:tcPr marL="0" marR="0" marT="0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5755217"/>
                  </a:ext>
                </a:extLst>
              </a:tr>
              <a:tr h="291465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ysClr val="windowText" lastClr="000000"/>
                          </a:solidFill>
                          <a:latin typeface="Avenir Next LT Pro" panose="020B0504020202020204" pitchFamily="34" charset="0"/>
                        </a:rPr>
                        <a:t>84.3</a:t>
                      </a:r>
                    </a:p>
                  </a:txBody>
                  <a:tcPr marL="0" marR="0" marT="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ysClr val="windowText" lastClr="000000"/>
                          </a:solidFill>
                          <a:latin typeface="Avenir Next LT Pro" panose="020B0504020202020204" pitchFamily="34" charset="0"/>
                        </a:rPr>
                        <a:t>18.4</a:t>
                      </a:r>
                    </a:p>
                  </a:txBody>
                  <a:tcPr marL="0" marR="0" marT="0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0278209"/>
                  </a:ext>
                </a:extLst>
              </a:tr>
              <a:tr h="291465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ysClr val="windowText" lastClr="000000"/>
                          </a:solidFill>
                          <a:latin typeface="Avenir Next LT Pro" panose="020B0504020202020204" pitchFamily="34" charset="0"/>
                        </a:rPr>
                        <a:t>80.6</a:t>
                      </a:r>
                    </a:p>
                  </a:txBody>
                  <a:tcPr marL="0" marR="0" marT="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ysClr val="windowText" lastClr="000000"/>
                          </a:solidFill>
                          <a:latin typeface="Avenir Next LT Pro" panose="020B0504020202020204" pitchFamily="34" charset="0"/>
                        </a:rPr>
                        <a:t>17.1</a:t>
                      </a:r>
                    </a:p>
                  </a:txBody>
                  <a:tcPr marL="0" marR="0" marT="0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4939310"/>
                  </a:ext>
                </a:extLst>
              </a:tr>
              <a:tr h="291465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ysClr val="windowText" lastClr="000000"/>
                          </a:solidFill>
                          <a:latin typeface="Avenir Next LT Pro" panose="020B0504020202020204" pitchFamily="34" charset="0"/>
                        </a:rPr>
                        <a:t>75.2</a:t>
                      </a:r>
                    </a:p>
                  </a:txBody>
                  <a:tcPr marL="0" marR="0" marT="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ysClr val="windowText" lastClr="000000"/>
                          </a:solidFill>
                          <a:latin typeface="Avenir Next LT Pro" panose="020B0504020202020204" pitchFamily="34" charset="0"/>
                        </a:rPr>
                        <a:t>15.5</a:t>
                      </a:r>
                    </a:p>
                  </a:txBody>
                  <a:tcPr marL="0" marR="0" marT="0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3020218"/>
                  </a:ext>
                </a:extLst>
              </a:tr>
              <a:tr h="291465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ysClr val="windowText" lastClr="000000"/>
                          </a:solidFill>
                          <a:latin typeface="Avenir Next LT Pro" panose="020B0504020202020204" pitchFamily="34" charset="0"/>
                        </a:rPr>
                        <a:t>69.7</a:t>
                      </a:r>
                    </a:p>
                  </a:txBody>
                  <a:tcPr marL="0" marR="0" marT="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ysClr val="windowText" lastClr="000000"/>
                          </a:solidFill>
                          <a:latin typeface="Avenir Next LT Pro" panose="020B0504020202020204" pitchFamily="34" charset="0"/>
                        </a:rPr>
                        <a:t>14.7</a:t>
                      </a:r>
                    </a:p>
                  </a:txBody>
                  <a:tcPr marL="0" marR="0" marT="0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9937639"/>
                  </a:ext>
                </a:extLst>
              </a:tr>
              <a:tr h="291465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ysClr val="windowText" lastClr="000000"/>
                          </a:solidFill>
                          <a:latin typeface="Avenir Next LT Pro" panose="020B0504020202020204" pitchFamily="34" charset="0"/>
                        </a:rPr>
                        <a:t>82</a:t>
                      </a:r>
                    </a:p>
                  </a:txBody>
                  <a:tcPr marL="0" marR="0" marT="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ysClr val="windowText" lastClr="000000"/>
                          </a:solidFill>
                          <a:latin typeface="Avenir Next LT Pro" panose="020B0504020202020204" pitchFamily="34" charset="0"/>
                        </a:rPr>
                        <a:t>17.1</a:t>
                      </a:r>
                    </a:p>
                  </a:txBody>
                  <a:tcPr marL="0" marR="0" marT="0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1335411"/>
                  </a:ext>
                </a:extLst>
              </a:tr>
              <a:tr h="291465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ysClr val="windowText" lastClr="000000"/>
                          </a:solidFill>
                          <a:latin typeface="Avenir Next LT Pro" panose="020B0504020202020204" pitchFamily="34" charset="0"/>
                        </a:rPr>
                        <a:t>69.4</a:t>
                      </a:r>
                    </a:p>
                  </a:txBody>
                  <a:tcPr marL="0" marR="0" marT="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ysClr val="windowText" lastClr="000000"/>
                          </a:solidFill>
                          <a:latin typeface="Avenir Next LT Pro" panose="020B0504020202020204" pitchFamily="34" charset="0"/>
                        </a:rPr>
                        <a:t>15.4</a:t>
                      </a:r>
                    </a:p>
                  </a:txBody>
                  <a:tcPr marL="0" marR="0" marT="0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6137533"/>
                  </a:ext>
                </a:extLst>
              </a:tr>
              <a:tr h="291465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ysClr val="windowText" lastClr="000000"/>
                          </a:solidFill>
                          <a:latin typeface="Avenir Next LT Pro" panose="020B0504020202020204" pitchFamily="34" charset="0"/>
                        </a:rPr>
                        <a:t>83.3</a:t>
                      </a:r>
                    </a:p>
                  </a:txBody>
                  <a:tcPr marL="0" marR="0" marT="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ysClr val="windowText" lastClr="000000"/>
                          </a:solidFill>
                          <a:latin typeface="Avenir Next LT Pro" panose="020B0504020202020204" pitchFamily="34" charset="0"/>
                        </a:rPr>
                        <a:t>16.2</a:t>
                      </a:r>
                    </a:p>
                  </a:txBody>
                  <a:tcPr marL="0" marR="0" marT="0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2838461"/>
                  </a:ext>
                </a:extLst>
              </a:tr>
              <a:tr h="291465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ysClr val="windowText" lastClr="000000"/>
                          </a:solidFill>
                          <a:latin typeface="Avenir Next LT Pro" panose="020B0504020202020204" pitchFamily="34" charset="0"/>
                        </a:rPr>
                        <a:t>79.6</a:t>
                      </a:r>
                    </a:p>
                  </a:txBody>
                  <a:tcPr marL="0" marR="0" marT="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ysClr val="windowText" lastClr="000000"/>
                          </a:solidFill>
                          <a:latin typeface="Avenir Next LT Pro" panose="020B0504020202020204" pitchFamily="34" charset="0"/>
                        </a:rPr>
                        <a:t>15</a:t>
                      </a:r>
                    </a:p>
                  </a:txBody>
                  <a:tcPr marL="0" marR="0" marT="0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3272363"/>
                  </a:ext>
                </a:extLst>
              </a:tr>
              <a:tr h="291465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ysClr val="windowText" lastClr="000000"/>
                          </a:solidFill>
                          <a:latin typeface="Avenir Next LT Pro" panose="020B0504020202020204" pitchFamily="34" charset="0"/>
                        </a:rPr>
                        <a:t>82.6</a:t>
                      </a:r>
                    </a:p>
                  </a:txBody>
                  <a:tcPr marL="0" marR="0" marT="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ysClr val="windowText" lastClr="000000"/>
                          </a:solidFill>
                          <a:latin typeface="Avenir Next LT Pro" panose="020B0504020202020204" pitchFamily="34" charset="0"/>
                        </a:rPr>
                        <a:t>17.2</a:t>
                      </a:r>
                    </a:p>
                  </a:txBody>
                  <a:tcPr marL="0" marR="0" marT="0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1404493"/>
                  </a:ext>
                </a:extLst>
              </a:tr>
              <a:tr h="291465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ysClr val="windowText" lastClr="000000"/>
                          </a:solidFill>
                          <a:latin typeface="Avenir Next LT Pro" panose="020B0504020202020204" pitchFamily="34" charset="0"/>
                        </a:rPr>
                        <a:t>80.6</a:t>
                      </a:r>
                    </a:p>
                  </a:txBody>
                  <a:tcPr marL="0" marR="0" marT="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ysClr val="windowText" lastClr="000000"/>
                          </a:solidFill>
                          <a:latin typeface="Avenir Next LT Pro" panose="020B0504020202020204" pitchFamily="34" charset="0"/>
                        </a:rPr>
                        <a:t>16.</a:t>
                      </a:r>
                    </a:p>
                  </a:txBody>
                  <a:tcPr marL="0" marR="0" marT="0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6659736"/>
                  </a:ext>
                </a:extLst>
              </a:tr>
              <a:tr h="291465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ysClr val="windowText" lastClr="000000"/>
                          </a:solidFill>
                          <a:latin typeface="Avenir Next LT Pro" panose="020B0504020202020204" pitchFamily="34" charset="0"/>
                        </a:rPr>
                        <a:t>83.5</a:t>
                      </a:r>
                    </a:p>
                  </a:txBody>
                  <a:tcPr marL="0" marR="0" marT="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ysClr val="windowText" lastClr="000000"/>
                          </a:solidFill>
                          <a:latin typeface="Avenir Next LT Pro" panose="020B0504020202020204" pitchFamily="34" charset="0"/>
                        </a:rPr>
                        <a:t>17</a:t>
                      </a:r>
                    </a:p>
                  </a:txBody>
                  <a:tcPr marL="0" marR="0" marT="0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7060009"/>
                  </a:ext>
                </a:extLst>
              </a:tr>
              <a:tr h="291465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ysClr val="windowText" lastClr="000000"/>
                          </a:solidFill>
                          <a:latin typeface="Avenir Next LT Pro" panose="020B0504020202020204" pitchFamily="34" charset="0"/>
                        </a:rPr>
                        <a:t>76.3</a:t>
                      </a:r>
                    </a:p>
                  </a:txBody>
                  <a:tcPr marL="0" marR="0" marT="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ysClr val="windowText" lastClr="000000"/>
                          </a:solidFill>
                          <a:latin typeface="Avenir Next LT Pro" panose="020B0504020202020204" pitchFamily="34" charset="0"/>
                        </a:rPr>
                        <a:t>14.4</a:t>
                      </a:r>
                    </a:p>
                  </a:txBody>
                  <a:tcPr marL="0" marR="0" marT="0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426275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D726B17-2B1A-4BE6-9AE2-D6268A854177}"/>
                  </a:ext>
                </a:extLst>
              </p:cNvPr>
              <p:cNvSpPr txBox="1"/>
              <p:nvPr/>
            </p:nvSpPr>
            <p:spPr>
              <a:xfrm>
                <a:off x="4276403" y="1374715"/>
                <a:ext cx="204453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=0.2119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D726B17-2B1A-4BE6-9AE2-D6268A8541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6403" y="1374715"/>
                <a:ext cx="2044534" cy="4308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A5133D0-5577-4DA7-ADC1-AD122A096B7B}"/>
                  </a:ext>
                </a:extLst>
              </p:cNvPr>
              <p:cNvSpPr txBox="1"/>
              <p:nvPr/>
            </p:nvSpPr>
            <p:spPr>
              <a:xfrm>
                <a:off x="6646871" y="1328099"/>
                <a:ext cx="2801929" cy="5241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     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=−3.0914</m:t>
                    </m:r>
                  </m:oMath>
                </a14:m>
                <a:r>
                  <a:rPr lang="en-US" sz="2800" dirty="0"/>
                  <a:t> 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A5133D0-5577-4DA7-ADC1-AD122A096B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6871" y="1328099"/>
                <a:ext cx="2801929" cy="52411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98" name="Picture 2">
            <a:extLst>
              <a:ext uri="{FF2B5EF4-FFF2-40B4-BE49-F238E27FC236}">
                <a16:creationId xmlns:a16="http://schemas.microsoft.com/office/drawing/2014/main" id="{95625C38-FA9A-4545-BA59-207A81319A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4795" y="2100895"/>
            <a:ext cx="7429157" cy="4404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>
            <a:extLst>
              <a:ext uri="{FF2B5EF4-FFF2-40B4-BE49-F238E27FC236}">
                <a16:creationId xmlns:a16="http://schemas.microsoft.com/office/drawing/2014/main" id="{6089B975-7D4C-4938-A43C-1676D2EE4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3952" y="4482723"/>
            <a:ext cx="746384" cy="2186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E0863721-8395-4546-8778-F1EF56A11BC6}"/>
              </a:ext>
            </a:extLst>
          </p:cNvPr>
          <p:cNvGrpSpPr/>
          <p:nvPr/>
        </p:nvGrpSpPr>
        <p:grpSpPr>
          <a:xfrm>
            <a:off x="1818048" y="2054280"/>
            <a:ext cx="1220162" cy="1093447"/>
            <a:chOff x="1819813" y="833089"/>
            <a:chExt cx="1952625" cy="1749843"/>
          </a:xfrm>
        </p:grpSpPr>
        <p:pic>
          <p:nvPicPr>
            <p:cNvPr id="22" name="Picture 2" descr="Striped Ground Cricket | Songs of Insects">
              <a:extLst>
                <a:ext uri="{FF2B5EF4-FFF2-40B4-BE49-F238E27FC236}">
                  <a16:creationId xmlns:a16="http://schemas.microsoft.com/office/drawing/2014/main" id="{71E226DF-DA82-46B4-A5DF-4B2D590244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19813" y="1216095"/>
              <a:ext cx="1952625" cy="13668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Graphic 22" descr="Music notes with solid fill">
              <a:extLst>
                <a:ext uri="{FF2B5EF4-FFF2-40B4-BE49-F238E27FC236}">
                  <a16:creationId xmlns:a16="http://schemas.microsoft.com/office/drawing/2014/main" id="{3CAF2DD1-C0E8-4ECF-95F9-7B6E438EA0E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710400" y="833089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379360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9ABA6C-41B9-4915-9FE5-BB27EAB719D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4270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89E9070-5598-49C3-B6DB-FE576F4DC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Formalizing Linear Regression A Bit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B3CF454-3533-4432-8953-32FC218944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20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C157A6A-2324-4C27-A55A-A1FC826E56BA}"/>
                  </a:ext>
                </a:extLst>
              </p:cNvPr>
              <p:cNvSpPr txBox="1"/>
              <p:nvPr/>
            </p:nvSpPr>
            <p:spPr>
              <a:xfrm>
                <a:off x="512900" y="616474"/>
                <a:ext cx="11166198" cy="67910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000" dirty="0">
                    <a:latin typeface="Avenir Next LT Pro" panose="020B0504020202020204" pitchFamily="34" charset="0"/>
                  </a:rPr>
                  <a:t>We will only consider linear functions (thus the name </a:t>
                </a:r>
                <a:r>
                  <a:rPr lang="en-US" sz="2000" b="1" dirty="0">
                    <a:latin typeface="Avenir Next LT Pro" panose="020B0504020202020204" pitchFamily="34" charset="0"/>
                  </a:rPr>
                  <a:t>linear regression</a:t>
                </a:r>
                <a:r>
                  <a:rPr lang="en-US" sz="2000" dirty="0">
                    <a:latin typeface="Avenir Next LT Pro" panose="020B0504020202020204" pitchFamily="34" charset="0"/>
                  </a:rPr>
                  <a:t>):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000" dirty="0">
                  <a:latin typeface="Avenir Next LT Pro" panose="020B05040202020202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000" dirty="0">
                  <a:latin typeface="Avenir Next LT Pro" panose="020B0504020202020204" pitchFamily="34" charset="0"/>
                </a:endParaRPr>
              </a:p>
              <a:p>
                <a:r>
                  <a:rPr lang="en-US" sz="2000" dirty="0">
                    <a:latin typeface="Avenir Next LT Pro" panose="020B0504020202020204" pitchFamily="34" charset="0"/>
                  </a:rPr>
                  <a:t>	With one input dimension (d=1):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𝑤𝑥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2800" dirty="0"/>
              </a:p>
              <a:p>
                <a:endParaRPr lang="en-US" sz="2000" dirty="0">
                  <a:latin typeface="Avenir Next LT Pro" panose="020B0504020202020204" pitchFamily="34" charset="0"/>
                </a:endParaRPr>
              </a:p>
              <a:p>
                <a:endParaRPr lang="en-US" sz="2000" dirty="0">
                  <a:latin typeface="Avenir Next LT Pro" panose="020B0504020202020204" pitchFamily="34" charset="0"/>
                </a:endParaRPr>
              </a:p>
              <a:p>
                <a:r>
                  <a:rPr lang="en-US" sz="2000" dirty="0">
                    <a:latin typeface="Avenir Next LT Pro" panose="020B0504020202020204" pitchFamily="34" charset="0"/>
                  </a:rPr>
                  <a:t>	 With two input dimensions (d=2):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2800" dirty="0"/>
              </a:p>
              <a:p>
                <a:endParaRPr lang="en-US" sz="2800" dirty="0"/>
              </a:p>
              <a:p>
                <a:endParaRPr lang="en-US" sz="2800" dirty="0"/>
              </a:p>
              <a:p>
                <a:r>
                  <a:rPr lang="en-US" sz="2800" dirty="0"/>
                  <a:t>	</a:t>
                </a:r>
                <a:br>
                  <a:rPr lang="en-US" sz="2800" dirty="0"/>
                </a:br>
                <a:r>
                  <a:rPr lang="en-US" sz="2800" dirty="0"/>
                  <a:t>	</a:t>
                </a:r>
                <a:r>
                  <a:rPr lang="en-US" sz="2000" dirty="0">
                    <a:latin typeface="Avenir Next LT Pro" panose="020B0504020202020204" pitchFamily="34" charset="0"/>
                  </a:rPr>
                  <a:t> With d input dimensions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800" dirty="0"/>
              </a:p>
              <a:p>
                <a:endParaRPr lang="en-US" sz="2800" dirty="0"/>
              </a:p>
              <a:p>
                <a:endParaRPr lang="en-US" sz="2000" dirty="0">
                  <a:latin typeface="Avenir Next LT Pro" panose="020B0504020202020204" pitchFamily="34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C157A6A-2324-4C27-A55A-A1FC826E56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900" y="616474"/>
                <a:ext cx="11166198" cy="6791026"/>
              </a:xfrm>
              <a:prstGeom prst="rect">
                <a:avLst/>
              </a:prstGeom>
              <a:blipFill>
                <a:blip r:embed="rId2"/>
                <a:stretch>
                  <a:fillRect l="-546" t="-3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3F5D814-4AB2-4123-B4BE-938B6F0F0625}"/>
              </a:ext>
            </a:extLst>
          </p:cNvPr>
          <p:cNvCxnSpPr>
            <a:cxnSpLocks/>
          </p:cNvCxnSpPr>
          <p:nvPr/>
        </p:nvCxnSpPr>
        <p:spPr>
          <a:xfrm flipV="1">
            <a:off x="9572625" y="1392083"/>
            <a:ext cx="1890141" cy="76199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scatterplot3d: regression plane with residuals - Stack Overflow">
            <a:extLst>
              <a:ext uri="{FF2B5EF4-FFF2-40B4-BE49-F238E27FC236}">
                <a16:creationId xmlns:a16="http://schemas.microsoft.com/office/drawing/2014/main" id="{7E2E32C2-FD25-473E-8DDE-3C0AEAF0CB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5233" y="2791447"/>
            <a:ext cx="2523478" cy="1892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Graphic 15" descr="Question Mark with solid fill">
            <a:extLst>
              <a:ext uri="{FF2B5EF4-FFF2-40B4-BE49-F238E27FC236}">
                <a16:creationId xmlns:a16="http://schemas.microsoft.com/office/drawing/2014/main" id="{F150266D-2BD7-4EAA-ABE6-3FD60D8F6A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60495" y="5526397"/>
            <a:ext cx="914400" cy="9144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5F27F6B8-80E0-4A51-A0E5-9C39F076EE4E}"/>
              </a:ext>
            </a:extLst>
          </p:cNvPr>
          <p:cNvSpPr txBox="1"/>
          <p:nvPr/>
        </p:nvSpPr>
        <p:spPr>
          <a:xfrm>
            <a:off x="9756886" y="1058908"/>
            <a:ext cx="15216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latin typeface="Avenir Next LT Pro" panose="020B0504020202020204" pitchFamily="34" charset="0"/>
              </a:rPr>
              <a:t>Line</a:t>
            </a:r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37ECC4F-82AB-40F5-9C42-72E06E118003}"/>
              </a:ext>
            </a:extLst>
          </p:cNvPr>
          <p:cNvSpPr txBox="1"/>
          <p:nvPr/>
        </p:nvSpPr>
        <p:spPr>
          <a:xfrm>
            <a:off x="9756886" y="2670234"/>
            <a:ext cx="1521618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latin typeface="Avenir Next LT Pro" panose="020B0504020202020204" pitchFamily="34" charset="0"/>
              </a:rPr>
              <a:t>Plane</a:t>
            </a:r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DAB91F-07CC-41AB-9D20-B66E63F28CD3}"/>
              </a:ext>
            </a:extLst>
          </p:cNvPr>
          <p:cNvSpPr txBox="1"/>
          <p:nvPr/>
        </p:nvSpPr>
        <p:spPr>
          <a:xfrm>
            <a:off x="9756886" y="5012759"/>
            <a:ext cx="1521618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latin typeface="Avenir Next LT Pro" panose="020B0504020202020204" pitchFamily="34" charset="0"/>
              </a:rPr>
              <a:t>Hyperplane</a:t>
            </a:r>
            <a:endParaRPr lang="en-US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D39CFED-C733-4832-A8AA-031746117597}"/>
              </a:ext>
            </a:extLst>
          </p:cNvPr>
          <p:cNvCxnSpPr/>
          <p:nvPr/>
        </p:nvCxnSpPr>
        <p:spPr>
          <a:xfrm>
            <a:off x="1543050" y="2565459"/>
            <a:ext cx="934402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0C8D53F9-D06B-4C74-AA81-56C76553E241}"/>
              </a:ext>
            </a:extLst>
          </p:cNvPr>
          <p:cNvCxnSpPr/>
          <p:nvPr/>
        </p:nvCxnSpPr>
        <p:spPr>
          <a:xfrm>
            <a:off x="1543049" y="4832409"/>
            <a:ext cx="934402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B6E7D59-D3DF-4D35-B291-2E7BE246F85A}"/>
              </a:ext>
            </a:extLst>
          </p:cNvPr>
          <p:cNvSpPr/>
          <p:nvPr/>
        </p:nvSpPr>
        <p:spPr>
          <a:xfrm>
            <a:off x="1543048" y="1392083"/>
            <a:ext cx="10243567" cy="844658"/>
          </a:xfrm>
          <a:prstGeom prst="roundRect">
            <a:avLst/>
          </a:prstGeom>
          <a:solidFill>
            <a:schemeClr val="bg1">
              <a:alpha val="50196"/>
            </a:schemeClr>
          </a:solidFill>
          <a:ln w="76200">
            <a:solidFill>
              <a:srgbClr val="D73F09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rgbClr val="D73F09"/>
                </a:solidFill>
                <a:latin typeface="Avenir Next LT Pro" panose="020B0504020202020204" pitchFamily="34" charset="0"/>
              </a:rPr>
              <a:t>Nailed it</a:t>
            </a:r>
          </a:p>
        </p:txBody>
      </p:sp>
    </p:spTree>
    <p:extLst>
      <p:ext uri="{BB962C8B-B14F-4D97-AF65-F5344CB8AC3E}">
        <p14:creationId xmlns:p14="http://schemas.microsoft.com/office/powerpoint/2010/main" val="3928907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E7F6A98-A471-47A5-839B-657EA2C9307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21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A9019E7D-33B5-45AD-95E3-A8B8E6136FB9}"/>
                  </a:ext>
                </a:extLst>
              </p:cNvPr>
              <p:cNvSpPr>
                <a:spLocks noGrp="1"/>
              </p:cNvSpPr>
              <p:nvPr>
                <p:ph type="body" sz="quarter" idx="11"/>
              </p:nvPr>
            </p:nvSpPr>
            <p:spPr/>
            <p:txBody>
              <a:bodyPr/>
              <a:lstStyle/>
              <a:p>
                <a:r>
                  <a:rPr lang="en-US" sz="2800" dirty="0"/>
                  <a:t>Despite only having one input dimension, we had to learn two parameters w and b such that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𝑤𝑥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2800" dirty="0"/>
                  <a:t> What would happen if we chose not to include b? That is, if we just left b=0.</a:t>
                </a:r>
              </a:p>
              <a:p>
                <a:endParaRPr lang="en-US" sz="2800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A9019E7D-33B5-45AD-95E3-A8B8E6136FB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CFC78B-330A-4ECA-940A-7633A251F1D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The line would have to be horizontal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0A847D-3B59-4EC9-B7D3-2209B7C44C5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Nothing. w would adjust to recover the same solution as if b was there.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0314C88-9C19-42D4-B067-5DC6DFC57EE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The line would have to go through the origin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1F248CF-F1B7-4032-832A-6FD266F97A1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The line would not be defined</a:t>
            </a:r>
          </a:p>
        </p:txBody>
      </p:sp>
    </p:spTree>
    <p:extLst>
      <p:ext uri="{BB962C8B-B14F-4D97-AF65-F5344CB8AC3E}">
        <p14:creationId xmlns:p14="http://schemas.microsoft.com/office/powerpoint/2010/main" val="40747053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89E9070-5598-49C3-B6DB-FE576F4DC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Extending to Higher Dimensions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B3CF454-3533-4432-8953-32FC218944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22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9F6E0A2-B48B-4CEC-8202-968A6AD75DEF}"/>
                  </a:ext>
                </a:extLst>
              </p:cNvPr>
              <p:cNvSpPr txBox="1"/>
              <p:nvPr/>
            </p:nvSpPr>
            <p:spPr>
              <a:xfrm>
                <a:off x="562946" y="1002735"/>
                <a:ext cx="11380237" cy="35394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R="0" algn="l"/>
                <a:r>
                  <a:rPr lang="en-US" sz="2800" b="0" i="0" u="none" strike="noStrike" baseline="0" dirty="0">
                    <a:solidFill>
                      <a:srgbClr val="000000"/>
                    </a:solidFill>
                    <a:latin typeface="Avenir Next LT Pro" panose="020B0504020202020204" pitchFamily="34" charset="0"/>
                  </a:rPr>
                  <a:t>Same approach works in higher dimensions (i.e.,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u="none" strike="noStrike" baseline="0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u="none" strike="noStrike" baseline="0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b="0" i="1" u="none" strike="noStrike" baseline="0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800" b="0" i="0" u="none" strike="noStrike" baseline="0" dirty="0">
                    <a:solidFill>
                      <a:srgbClr val="000000"/>
                    </a:solidFill>
                    <a:latin typeface="Avenir Next LT Pro" panose="020B0504020202020204" pitchFamily="34" charset="0"/>
                  </a:rPr>
                  <a:t> is a vector)</a:t>
                </a:r>
              </a:p>
              <a:p>
                <a:pPr marR="0" algn="l"/>
                <a:endParaRPr lang="en-US" sz="2800" dirty="0">
                  <a:solidFill>
                    <a:srgbClr val="000000"/>
                  </a:solidFill>
                  <a:latin typeface="Avenir Next LT Pro" panose="020B0504020202020204" pitchFamily="34" charset="0"/>
                </a:endParaRPr>
              </a:p>
              <a:p>
                <a:pPr marL="914400" lvl="1" indent="-457200"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rgbClr val="000000"/>
                    </a:solidFill>
                    <a:latin typeface="Avenir Next LT Pro" panose="020B0504020202020204" pitchFamily="34" charset="0"/>
                  </a:rPr>
                  <a:t>Take partial derivative for each weight</a:t>
                </a:r>
              </a:p>
              <a:p>
                <a:pPr marL="914400" lvl="1" indent="-457200"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rgbClr val="000000"/>
                    </a:solidFill>
                    <a:latin typeface="Avenir Next LT Pro" panose="020B0504020202020204" pitchFamily="34" charset="0"/>
                  </a:rPr>
                  <a:t>Set all partial derivatives to zero</a:t>
                </a:r>
              </a:p>
              <a:p>
                <a:pPr marL="914400" lvl="1" indent="-457200"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rgbClr val="000000"/>
                    </a:solidFill>
                    <a:latin typeface="Avenir Next LT Pro" panose="020B0504020202020204" pitchFamily="34" charset="0"/>
                  </a:rPr>
                  <a:t>Solve the system of equations simultaneously</a:t>
                </a:r>
              </a:p>
              <a:p>
                <a:pPr marR="0" algn="l"/>
                <a:endParaRPr lang="en-US" sz="2800" dirty="0">
                  <a:solidFill>
                    <a:srgbClr val="000000"/>
                  </a:solidFill>
                  <a:latin typeface="Avenir Next LT Pro" panose="020B0504020202020204" pitchFamily="34" charset="0"/>
                </a:endParaRPr>
              </a:p>
              <a:p>
                <a:pPr marR="0" algn="l"/>
                <a:endParaRPr lang="en-US" sz="2800" b="0" i="0" u="none" strike="noStrike" baseline="0" dirty="0">
                  <a:solidFill>
                    <a:srgbClr val="000000"/>
                  </a:solidFill>
                  <a:latin typeface="Avenir Next LT Pro" panose="020B0504020202020204" pitchFamily="34" charset="0"/>
                </a:endParaRPr>
              </a:p>
              <a:p>
                <a:pPr marR="0" algn="l"/>
                <a:r>
                  <a:rPr lang="en-US" sz="2800" dirty="0">
                    <a:solidFill>
                      <a:srgbClr val="000000"/>
                    </a:solidFill>
                    <a:latin typeface="Avenir Next LT Pro" panose="020B0504020202020204" pitchFamily="34" charset="0"/>
                  </a:rPr>
                  <a:t>If only we had some tools for expressing systems of equations…</a:t>
                </a:r>
                <a:endParaRPr lang="en-US" sz="2800" b="0" i="0" u="none" strike="noStrike" baseline="0" dirty="0">
                  <a:solidFill>
                    <a:srgbClr val="000000"/>
                  </a:solidFill>
                  <a:latin typeface="Avenir Next LT Pro" panose="020B0504020202020204" pitchFamily="34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9F6E0A2-B48B-4CEC-8202-968A6AD75D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946" y="1002735"/>
                <a:ext cx="11380237" cy="3539430"/>
              </a:xfrm>
              <a:prstGeom prst="rect">
                <a:avLst/>
              </a:prstGeom>
              <a:blipFill>
                <a:blip r:embed="rId2"/>
                <a:stretch>
                  <a:fillRect l="-1071" t="-1549" b="-3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AE093E06-A5E2-4949-8F3A-529BC4C9137A}"/>
              </a:ext>
            </a:extLst>
          </p:cNvPr>
          <p:cNvSpPr txBox="1"/>
          <p:nvPr/>
        </p:nvSpPr>
        <p:spPr>
          <a:xfrm>
            <a:off x="2027853" y="5091796"/>
            <a:ext cx="8136294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rgbClr val="000000"/>
                </a:solidFill>
                <a:latin typeface="Avenir Next LT Pro" panose="020B0504020202020204" pitchFamily="34" charset="0"/>
              </a:rPr>
              <a:t>Time for a brief linear algebra and vector calculus “review”!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2344277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89E9070-5598-49C3-B6DB-FE576F4DC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Algebra Review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B3CF454-3533-4432-8953-32FC218944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23</a:t>
            </a:fld>
            <a:endParaRPr lang="en-US"/>
          </a:p>
        </p:txBody>
      </p:sp>
      <p:sp>
        <p:nvSpPr>
          <p:cNvPr id="5" name="Left Bracket 4">
            <a:extLst>
              <a:ext uri="{FF2B5EF4-FFF2-40B4-BE49-F238E27FC236}">
                <a16:creationId xmlns:a16="http://schemas.microsoft.com/office/drawing/2014/main" id="{B30ED045-8CB4-41C5-9FF7-94E3267241B3}"/>
              </a:ext>
            </a:extLst>
          </p:cNvPr>
          <p:cNvSpPr/>
          <p:nvPr/>
        </p:nvSpPr>
        <p:spPr>
          <a:xfrm>
            <a:off x="5176568" y="494522"/>
            <a:ext cx="811763" cy="5374433"/>
          </a:xfrm>
          <a:prstGeom prst="leftBracket">
            <a:avLst>
              <a:gd name="adj" fmla="val 298054"/>
            </a:avLst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9466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89E9070-5598-49C3-B6DB-FE576F4DC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Algebra Review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B3CF454-3533-4432-8953-32FC218944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24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4F065B5-DFD8-40F5-B3EB-E0527D3BD74C}"/>
                  </a:ext>
                </a:extLst>
              </p:cNvPr>
              <p:cNvSpPr txBox="1"/>
              <p:nvPr/>
            </p:nvSpPr>
            <p:spPr>
              <a:xfrm>
                <a:off x="562945" y="1022418"/>
                <a:ext cx="11380237" cy="22467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R="0" algn="l"/>
                <a:r>
                  <a:rPr lang="en-US" sz="2800" b="0" i="0" u="none" strike="noStrike" baseline="0" dirty="0">
                    <a:solidFill>
                      <a:srgbClr val="000000"/>
                    </a:solidFill>
                    <a:latin typeface="Avenir Next LT Pro" panose="020B0504020202020204" pitchFamily="34" charset="0"/>
                  </a:rPr>
                  <a:t>A </a:t>
                </a:r>
                <a:r>
                  <a:rPr lang="en-US" sz="2800" b="1" i="0" u="none" strike="noStrike" baseline="0" dirty="0">
                    <a:solidFill>
                      <a:srgbClr val="000000"/>
                    </a:solidFill>
                    <a:latin typeface="Avenir Next LT Pro" panose="020B0504020202020204" pitchFamily="34" charset="0"/>
                  </a:rPr>
                  <a:t>scalar</a:t>
                </a:r>
                <a:r>
                  <a:rPr lang="en-US" sz="2800" b="0" i="0" u="none" strike="noStrike" baseline="0" dirty="0">
                    <a:solidFill>
                      <a:srgbClr val="000000"/>
                    </a:solidFill>
                    <a:latin typeface="Avenir Next LT Pro" panose="020B0504020202020204" pitchFamily="34" charset="0"/>
                  </a:rPr>
                  <a:t> is a single number. </a:t>
                </a:r>
                <a:r>
                  <a:rPr lang="en-US" sz="2800" dirty="0">
                    <a:solidFill>
                      <a:srgbClr val="000000"/>
                    </a:solidFill>
                    <a:latin typeface="Avenir Next LT Pro" panose="020B0504020202020204" pitchFamily="34" charset="0"/>
                  </a:rPr>
                  <a:t>Usually denoted by lowercase, </a:t>
                </a:r>
                <a:r>
                  <a:rPr lang="en-US" sz="2800" dirty="0" err="1">
                    <a:solidFill>
                      <a:srgbClr val="000000"/>
                    </a:solidFill>
                    <a:latin typeface="Avenir Next LT Pro" panose="020B0504020202020204" pitchFamily="34" charset="0"/>
                  </a:rPr>
                  <a:t>unbolded</a:t>
                </a:r>
                <a:r>
                  <a:rPr lang="en-US" sz="2800" dirty="0">
                    <a:solidFill>
                      <a:srgbClr val="000000"/>
                    </a:solidFill>
                    <a:latin typeface="Avenir Next LT Pro" panose="020B0504020202020204" pitchFamily="34" charset="0"/>
                  </a:rPr>
                  <a:t> letters. Example: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8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endParaRPr lang="en-US" sz="2800" b="0" i="0" u="none" strike="noStrike" baseline="0" dirty="0">
                  <a:solidFill>
                    <a:srgbClr val="000000"/>
                  </a:solidFill>
                  <a:latin typeface="Avenir Next LT Pro" panose="020B0504020202020204" pitchFamily="34" charset="0"/>
                </a:endParaRPr>
              </a:p>
              <a:p>
                <a:pPr marR="0" algn="l"/>
                <a:endParaRPr lang="en-US" sz="2800" dirty="0">
                  <a:solidFill>
                    <a:srgbClr val="000000"/>
                  </a:solidFill>
                  <a:latin typeface="Avenir Next LT Pro" panose="020B0504020202020204" pitchFamily="34" charset="0"/>
                </a:endParaRPr>
              </a:p>
              <a:p>
                <a:pPr marR="0" algn="l"/>
                <a:r>
                  <a:rPr lang="en-US" sz="2800" b="0" i="0" u="none" strike="noStrike" baseline="0" dirty="0">
                    <a:solidFill>
                      <a:srgbClr val="000000"/>
                    </a:solidFill>
                    <a:latin typeface="Avenir Next LT Pro" panose="020B0504020202020204" pitchFamily="34" charset="0"/>
                  </a:rPr>
                  <a:t>Called a “scalar” because multiplying a vector by a single number “scales it”.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4F065B5-DFD8-40F5-B3EB-E0527D3BD7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945" y="1022418"/>
                <a:ext cx="11380237" cy="2246769"/>
              </a:xfrm>
              <a:prstGeom prst="rect">
                <a:avLst/>
              </a:prstGeom>
              <a:blipFill>
                <a:blip r:embed="rId2"/>
                <a:stretch>
                  <a:fillRect l="-1071" t="-2717" r="-643" b="-70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338" name="Picture 2" descr="Scalar Multiplication -- from Wolfram MathWorld">
            <a:extLst>
              <a:ext uri="{FF2B5EF4-FFF2-40B4-BE49-F238E27FC236}">
                <a16:creationId xmlns:a16="http://schemas.microsoft.com/office/drawing/2014/main" id="{ADD1B9F3-CDDF-48D1-9FFD-49F8F078E0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8150" y="3711507"/>
            <a:ext cx="3695700" cy="2124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11542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89E9070-5598-49C3-B6DB-FE576F4DC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Algebra Review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B3CF454-3533-4432-8953-32FC218944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25</a:t>
            </a:fld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9F6E0A2-B48B-4CEC-8202-968A6AD75DEF}"/>
              </a:ext>
            </a:extLst>
          </p:cNvPr>
          <p:cNvSpPr txBox="1"/>
          <p:nvPr/>
        </p:nvSpPr>
        <p:spPr>
          <a:xfrm>
            <a:off x="562946" y="792308"/>
            <a:ext cx="1138023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l"/>
            <a:r>
              <a:rPr lang="en-US" sz="2800" b="0" i="0" u="none" strike="noStrike" baseline="0" dirty="0">
                <a:solidFill>
                  <a:srgbClr val="000000"/>
                </a:solidFill>
                <a:latin typeface="Avenir Next LT Pro" panose="020B0504020202020204" pitchFamily="34" charset="0"/>
              </a:rPr>
              <a:t>A </a:t>
            </a:r>
            <a:r>
              <a:rPr lang="en-US" sz="2800" b="1" i="0" u="none" strike="noStrike" baseline="0" dirty="0">
                <a:solidFill>
                  <a:srgbClr val="000000"/>
                </a:solidFill>
                <a:latin typeface="Avenir Next LT Pro" panose="020B0504020202020204" pitchFamily="34" charset="0"/>
              </a:rPr>
              <a:t>vector</a:t>
            </a:r>
            <a:r>
              <a:rPr lang="en-US" sz="2800" b="0" i="0" u="none" strike="noStrike" baseline="0" dirty="0">
                <a:solidFill>
                  <a:srgbClr val="000000"/>
                </a:solidFill>
                <a:latin typeface="Avenir Next LT Pro" panose="020B0504020202020204" pitchFamily="34" charset="0"/>
              </a:rPr>
              <a:t> is a one-dimensional array. Typically denote vectors as boldface lower case letters. Example: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97328CE-B61D-4F92-9F93-B8FA0C1A6CB4}"/>
                  </a:ext>
                </a:extLst>
              </p:cNvPr>
              <p:cNvSpPr txBox="1"/>
              <p:nvPr/>
            </p:nvSpPr>
            <p:spPr>
              <a:xfrm>
                <a:off x="4346510" y="2028777"/>
                <a:ext cx="3498979" cy="100610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97328CE-B61D-4F92-9F93-B8FA0C1A6C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6510" y="2028777"/>
                <a:ext cx="3498979" cy="100610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795CA95-5F7E-444D-BEDF-AE4615993C9D}"/>
                  </a:ext>
                </a:extLst>
              </p:cNvPr>
              <p:cNvSpPr txBox="1"/>
              <p:nvPr/>
            </p:nvSpPr>
            <p:spPr>
              <a:xfrm>
                <a:off x="590783" y="3586281"/>
                <a:ext cx="11380237" cy="9541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R="0" algn="l"/>
                <a:r>
                  <a:rPr lang="en-US" sz="2800" b="0" i="0" u="none" strike="noStrike" baseline="0" dirty="0">
                    <a:solidFill>
                      <a:srgbClr val="000000"/>
                    </a:solidFill>
                    <a:latin typeface="Avenir Next LT Pro" panose="020B0504020202020204" pitchFamily="34" charset="0"/>
                  </a:rPr>
                  <a:t>If we don’t specif</a:t>
                </a:r>
                <a:r>
                  <a:rPr lang="en-US" sz="2800" dirty="0">
                    <a:solidFill>
                      <a:srgbClr val="000000"/>
                    </a:solidFill>
                    <a:latin typeface="Avenir Next LT Pro" panose="020B0504020202020204" pitchFamily="34" charset="0"/>
                  </a:rPr>
                  <a:t>y otherwise, assume </a:t>
                </a:r>
                <a:r>
                  <a:rPr lang="en-US" sz="2800" b="1" dirty="0">
                    <a:solidFill>
                      <a:srgbClr val="000000"/>
                    </a:solidFill>
                    <a:latin typeface="Avenir Next LT Pro" panose="020B0504020202020204" pitchFamily="34" charset="0"/>
                  </a:rPr>
                  <a:t>x</a:t>
                </a:r>
                <a:r>
                  <a:rPr lang="en-US" sz="2800" dirty="0">
                    <a:solidFill>
                      <a:srgbClr val="000000"/>
                    </a:solidFill>
                    <a:latin typeface="Avenir Next LT Pro" panose="020B0504020202020204" pitchFamily="34" charset="0"/>
                  </a:rPr>
                  <a:t> is a column vector (i.e. one column with multiple rows). Will denote elements of a vector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2800" b="0" i="0" u="none" strike="noStrike" baseline="0" dirty="0">
                  <a:solidFill>
                    <a:srgbClr val="000000"/>
                  </a:solidFill>
                  <a:latin typeface="Avenir Next LT Pro" panose="020B0504020202020204" pitchFamily="34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795CA95-5F7E-444D-BEDF-AE4615993C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783" y="3586281"/>
                <a:ext cx="11380237" cy="954107"/>
              </a:xfrm>
              <a:prstGeom prst="rect">
                <a:avLst/>
              </a:prstGeom>
              <a:blipFill>
                <a:blip r:embed="rId3"/>
                <a:stretch>
                  <a:fillRect l="-1125" t="-5732" b="-171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CFDBAE2-0585-4D53-B2E3-92B2F1BC8BF8}"/>
                  </a:ext>
                </a:extLst>
              </p:cNvPr>
              <p:cNvSpPr txBox="1"/>
              <p:nvPr/>
            </p:nvSpPr>
            <p:spPr>
              <a:xfrm>
                <a:off x="4346510" y="4874752"/>
                <a:ext cx="3498979" cy="137807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CFDBAE2-0585-4D53-B2E3-92B2F1BC8B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6510" y="4874752"/>
                <a:ext cx="3498979" cy="137807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063683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89E9070-5598-49C3-B6DB-FE576F4DC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Algebra Review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B3CF454-3533-4432-8953-32FC218944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26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9CC8292-B0A9-477C-88D0-049258EFB240}"/>
                  </a:ext>
                </a:extLst>
              </p:cNvPr>
              <p:cNvSpPr txBox="1"/>
              <p:nvPr/>
            </p:nvSpPr>
            <p:spPr>
              <a:xfrm>
                <a:off x="4503573" y="1893281"/>
                <a:ext cx="3498979" cy="62331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9CC8292-B0A9-477C-88D0-049258EFB2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3573" y="1893281"/>
                <a:ext cx="3498979" cy="62331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5C8D892F-912C-4B2D-9324-903E1F5F213A}"/>
              </a:ext>
            </a:extLst>
          </p:cNvPr>
          <p:cNvSpPr txBox="1"/>
          <p:nvPr/>
        </p:nvSpPr>
        <p:spPr>
          <a:xfrm>
            <a:off x="562945" y="732527"/>
            <a:ext cx="1138023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l"/>
            <a:r>
              <a:rPr lang="en-US" sz="2800" b="0" i="0" u="none" strike="noStrike" baseline="0" dirty="0">
                <a:solidFill>
                  <a:srgbClr val="000000"/>
                </a:solidFill>
                <a:latin typeface="Avenir Next LT Pro" panose="020B0504020202020204" pitchFamily="34" charset="0"/>
              </a:rPr>
              <a:t>A </a:t>
            </a:r>
            <a:r>
              <a:rPr lang="en-US" sz="2800" b="1" i="0" u="none" strike="noStrike" baseline="0" dirty="0">
                <a:solidFill>
                  <a:srgbClr val="000000"/>
                </a:solidFill>
                <a:latin typeface="Avenir Next LT Pro" panose="020B0504020202020204" pitchFamily="34" charset="0"/>
              </a:rPr>
              <a:t>matrix</a:t>
            </a:r>
            <a:r>
              <a:rPr lang="en-US" sz="2800" b="0" i="0" u="none" strike="noStrike" baseline="0" dirty="0">
                <a:solidFill>
                  <a:srgbClr val="000000"/>
                </a:solidFill>
                <a:latin typeface="Avenir Next LT Pro" panose="020B0504020202020204" pitchFamily="34" charset="0"/>
              </a:rPr>
              <a:t> is a two-dimensional array. Typically denote matrices as </a:t>
            </a:r>
            <a:r>
              <a:rPr lang="en-US" sz="2800" b="0" i="0" u="none" strike="noStrike" baseline="0" dirty="0" err="1">
                <a:solidFill>
                  <a:srgbClr val="000000"/>
                </a:solidFill>
                <a:latin typeface="Avenir Next LT Pro" panose="020B0504020202020204" pitchFamily="34" charset="0"/>
              </a:rPr>
              <a:t>unbolded</a:t>
            </a:r>
            <a:r>
              <a:rPr lang="en-US" sz="2800" b="0" i="0" u="none" strike="noStrike" baseline="0" dirty="0">
                <a:solidFill>
                  <a:srgbClr val="000000"/>
                </a:solidFill>
                <a:latin typeface="Avenir Next LT Pro" panose="020B0504020202020204" pitchFamily="34" charset="0"/>
              </a:rPr>
              <a:t> upper case letters. Example: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811EA0A-CF75-4F91-969D-637AE4A9DE2A}"/>
                  </a:ext>
                </a:extLst>
              </p:cNvPr>
              <p:cNvSpPr txBox="1"/>
              <p:nvPr/>
            </p:nvSpPr>
            <p:spPr>
              <a:xfrm>
                <a:off x="590783" y="2998452"/>
                <a:ext cx="11380237" cy="9887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R="0" algn="l"/>
                <a:r>
                  <a:rPr lang="en-US" sz="2800" dirty="0">
                    <a:solidFill>
                      <a:srgbClr val="000000"/>
                    </a:solidFill>
                    <a:latin typeface="Avenir Next LT Pro" panose="020B0504020202020204" pitchFamily="34" charset="0"/>
                  </a:rPr>
                  <a:t>Will denote elements of a row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2800" b="0" i="0" u="none" strike="noStrike" baseline="0" dirty="0">
                    <a:solidFill>
                      <a:srgbClr val="000000"/>
                    </a:solidFill>
                    <a:latin typeface="Avenir Next LT Pro" panose="020B0504020202020204" pitchFamily="34" charset="0"/>
                  </a:rPr>
                  <a:t> where i is th</a:t>
                </a:r>
                <a:r>
                  <a:rPr lang="en-US" sz="2800" dirty="0">
                    <a:solidFill>
                      <a:srgbClr val="000000"/>
                    </a:solidFill>
                    <a:latin typeface="Avenir Next LT Pro" panose="020B0504020202020204" pitchFamily="34" charset="0"/>
                  </a:rPr>
                  <a:t>e row and j is the column:</a:t>
                </a:r>
                <a:endParaRPr lang="en-US" sz="2800" b="0" i="0" u="none" strike="noStrike" baseline="0" dirty="0">
                  <a:solidFill>
                    <a:srgbClr val="000000"/>
                  </a:solidFill>
                  <a:latin typeface="Avenir Next LT Pro" panose="020B0504020202020204" pitchFamily="34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811EA0A-CF75-4F91-969D-637AE4A9DE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783" y="2998452"/>
                <a:ext cx="11380237" cy="988797"/>
              </a:xfrm>
              <a:prstGeom prst="rect">
                <a:avLst/>
              </a:prstGeom>
              <a:blipFill>
                <a:blip r:embed="rId3"/>
                <a:stretch>
                  <a:fillRect l="-1125" t="-6790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BA0DE3F-C3B6-4E0C-9805-D3F9DB68B460}"/>
                  </a:ext>
                </a:extLst>
              </p:cNvPr>
              <p:cNvSpPr txBox="1"/>
              <p:nvPr/>
            </p:nvSpPr>
            <p:spPr>
              <a:xfrm>
                <a:off x="4531411" y="4156875"/>
                <a:ext cx="3498979" cy="6244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BA0DE3F-C3B6-4E0C-9805-D3F9DB68B4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1411" y="4156875"/>
                <a:ext cx="3498979" cy="62446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ADC6F87-63E4-48AA-B66A-C9B473A529E8}"/>
                  </a:ext>
                </a:extLst>
              </p:cNvPr>
              <p:cNvSpPr txBox="1"/>
              <p:nvPr/>
            </p:nvSpPr>
            <p:spPr>
              <a:xfrm>
                <a:off x="590783" y="5213280"/>
                <a:ext cx="11380237" cy="9541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R="0" algn="l"/>
                <a:r>
                  <a:rPr lang="en-US" sz="2800" dirty="0">
                    <a:solidFill>
                      <a:srgbClr val="000000"/>
                    </a:solidFill>
                    <a:latin typeface="Avenir Next LT Pro" panose="020B0504020202020204" pitchFamily="34" charset="0"/>
                  </a:rPr>
                  <a:t>Will talk about the </a:t>
                </a:r>
                <a:r>
                  <a:rPr lang="en-US" sz="2800" b="1" dirty="0">
                    <a:solidFill>
                      <a:srgbClr val="000000"/>
                    </a:solidFill>
                    <a:latin typeface="Avenir Next LT Pro" panose="020B0504020202020204" pitchFamily="34" charset="0"/>
                  </a:rPr>
                  <a:t>shape</a:t>
                </a:r>
                <a:r>
                  <a:rPr lang="en-US" sz="2800" dirty="0">
                    <a:solidFill>
                      <a:srgbClr val="000000"/>
                    </a:solidFill>
                    <a:latin typeface="Avenir Next LT Pro" panose="020B0504020202020204" pitchFamily="34" charset="0"/>
                  </a:rPr>
                  <a:t>/size/dimensionality of a matrix as number of rows x number of columns. Example: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2800" b="0" i="0" u="none" strike="noStrike" baseline="0" dirty="0">
                    <a:solidFill>
                      <a:srgbClr val="000000"/>
                    </a:solidFill>
                    <a:latin typeface="Avenir Next LT Pro" panose="020B0504020202020204" pitchFamily="34" charset="0"/>
                  </a:rPr>
                  <a:t> has</a:t>
                </a:r>
                <a:r>
                  <a:rPr lang="en-US" sz="2800" b="0" i="0" u="none" strike="noStrike" dirty="0">
                    <a:solidFill>
                      <a:srgbClr val="000000"/>
                    </a:solidFill>
                    <a:latin typeface="Avenir Next LT Pro" panose="020B0504020202020204" pitchFamily="34" charset="0"/>
                  </a:rPr>
                  <a:t> shape </a:t>
                </a:r>
                <a14:m>
                  <m:oMath xmlns:m="http://schemas.openxmlformats.org/officeDocument/2006/math">
                    <m:r>
                      <a:rPr lang="en-US" sz="2800" b="0" i="1" u="none" strike="noStrike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2×3</m:t>
                    </m:r>
                  </m:oMath>
                </a14:m>
                <a:endParaRPr lang="en-US" sz="2800" b="0" i="0" u="none" strike="noStrike" baseline="0" dirty="0">
                  <a:solidFill>
                    <a:srgbClr val="000000"/>
                  </a:solidFill>
                  <a:latin typeface="Avenir Next LT Pro" panose="020B0504020202020204" pitchFamily="34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ADC6F87-63E4-48AA-B66A-C9B473A529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783" y="5213280"/>
                <a:ext cx="11380237" cy="954107"/>
              </a:xfrm>
              <a:prstGeom prst="rect">
                <a:avLst/>
              </a:prstGeom>
              <a:blipFill>
                <a:blip r:embed="rId5"/>
                <a:stretch>
                  <a:fillRect l="-1125" t="-5732" b="-171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76678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89E9070-5598-49C3-B6DB-FE576F4DC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Algebra Review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B3CF454-3533-4432-8953-32FC218944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27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8D892F-912C-4B2D-9324-903E1F5F213A}"/>
              </a:ext>
            </a:extLst>
          </p:cNvPr>
          <p:cNvSpPr txBox="1"/>
          <p:nvPr/>
        </p:nvSpPr>
        <p:spPr>
          <a:xfrm>
            <a:off x="405882" y="615665"/>
            <a:ext cx="1138023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l"/>
            <a:r>
              <a:rPr lang="en-US" sz="2800" b="1" i="0" u="none" strike="noStrike" baseline="0" dirty="0">
                <a:solidFill>
                  <a:srgbClr val="000000"/>
                </a:solidFill>
                <a:latin typeface="Avenir Next LT Pro" panose="020B0504020202020204" pitchFamily="34" charset="0"/>
              </a:rPr>
              <a:t>Transposition</a:t>
            </a:r>
            <a:r>
              <a:rPr lang="en-US" sz="2800" b="0" i="0" u="none" strike="noStrike" baseline="0" dirty="0">
                <a:solidFill>
                  <a:srgbClr val="000000"/>
                </a:solidFill>
                <a:latin typeface="Avenir Next LT Pro" panose="020B0504020202020204" pitchFamily="34" charset="0"/>
              </a:rPr>
              <a:t> (or the </a:t>
            </a:r>
            <a:r>
              <a:rPr lang="en-US" sz="2800" b="1" i="0" u="none" strike="noStrike" baseline="0" dirty="0">
                <a:solidFill>
                  <a:srgbClr val="000000"/>
                </a:solidFill>
                <a:latin typeface="Avenir Next LT Pro" panose="020B0504020202020204" pitchFamily="34" charset="0"/>
              </a:rPr>
              <a:t>transpose</a:t>
            </a:r>
            <a:r>
              <a:rPr lang="en-US" sz="2800" b="0" i="0" u="none" strike="noStrike" baseline="0" dirty="0">
                <a:solidFill>
                  <a:srgbClr val="000000"/>
                </a:solidFill>
                <a:latin typeface="Avenir Next LT Pro" panose="020B0504020202020204" pitchFamily="34" charset="0"/>
              </a:rPr>
              <a:t> operator) swaps rows and columns: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BA0DE3F-C3B6-4E0C-9805-D3F9DB68B460}"/>
                  </a:ext>
                </a:extLst>
              </p:cNvPr>
              <p:cNvSpPr txBox="1"/>
              <p:nvPr/>
            </p:nvSpPr>
            <p:spPr>
              <a:xfrm>
                <a:off x="1974824" y="4107487"/>
                <a:ext cx="3498979" cy="6244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BA0DE3F-C3B6-4E0C-9805-D3F9DB68B4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4824" y="4107487"/>
                <a:ext cx="3498979" cy="62446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DAAA284-F940-4B0C-95ED-30CA0E0780CB}"/>
                  </a:ext>
                </a:extLst>
              </p:cNvPr>
              <p:cNvSpPr txBox="1"/>
              <p:nvPr/>
            </p:nvSpPr>
            <p:spPr>
              <a:xfrm>
                <a:off x="1212980" y="1465371"/>
                <a:ext cx="3498979" cy="137807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DAAA284-F940-4B0C-95ED-30CA0E0780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2980" y="1465371"/>
                <a:ext cx="3498979" cy="137807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EB0943B-D80E-40EF-9062-39B9E73A319F}"/>
                  </a:ext>
                </a:extLst>
              </p:cNvPr>
              <p:cNvSpPr txBox="1"/>
              <p:nvPr/>
            </p:nvSpPr>
            <p:spPr>
              <a:xfrm>
                <a:off x="6548535" y="1785074"/>
                <a:ext cx="3498979" cy="37587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…</m:t>
                                      </m:r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EB0943B-D80E-40EF-9062-39B9E73A31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8535" y="1785074"/>
                <a:ext cx="3498979" cy="375872"/>
              </a:xfrm>
              <a:prstGeom prst="rect">
                <a:avLst/>
              </a:prstGeom>
              <a:blipFill>
                <a:blip r:embed="rId4"/>
                <a:stretch>
                  <a:fillRect t="-3279" b="-3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E134D2F-B91B-4DE2-825A-2CCA62E4F760}"/>
                  </a:ext>
                </a:extLst>
              </p:cNvPr>
              <p:cNvSpPr txBox="1"/>
              <p:nvPr/>
            </p:nvSpPr>
            <p:spPr>
              <a:xfrm>
                <a:off x="3558075" y="2601763"/>
                <a:ext cx="125807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𝒅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E134D2F-B91B-4DE2-825A-2CCA62E4F7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8075" y="2601763"/>
                <a:ext cx="1258077" cy="369332"/>
              </a:xfrm>
              <a:prstGeom prst="rect">
                <a:avLst/>
              </a:prstGeom>
              <a:blipFill>
                <a:blip r:embed="rId5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696888A-6646-454F-A855-B0AEC2EBF876}"/>
                  </a:ext>
                </a:extLst>
              </p:cNvPr>
              <p:cNvSpPr txBox="1"/>
              <p:nvPr/>
            </p:nvSpPr>
            <p:spPr>
              <a:xfrm>
                <a:off x="9088017" y="2273217"/>
                <a:ext cx="125807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𝒅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696888A-6646-454F-A855-B0AEC2EBF8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8017" y="2273217"/>
                <a:ext cx="1258077" cy="369332"/>
              </a:xfrm>
              <a:prstGeom prst="rect">
                <a:avLst/>
              </a:prstGeom>
              <a:blipFill>
                <a:blip r:embed="rId6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BA00B00-90FA-4323-81EA-28538CF7F3A3}"/>
                  </a:ext>
                </a:extLst>
              </p:cNvPr>
              <p:cNvSpPr txBox="1"/>
              <p:nvPr/>
            </p:nvSpPr>
            <p:spPr>
              <a:xfrm>
                <a:off x="6096935" y="3930932"/>
                <a:ext cx="3498979" cy="97757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BA00B00-90FA-4323-81EA-28538CF7F3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935" y="3930932"/>
                <a:ext cx="3498979" cy="9775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12DDCA5-81E1-429E-9CA8-5D33E03A2327}"/>
                  </a:ext>
                </a:extLst>
              </p:cNvPr>
              <p:cNvSpPr txBox="1"/>
              <p:nvPr/>
            </p:nvSpPr>
            <p:spPr>
              <a:xfrm>
                <a:off x="4242941" y="5002840"/>
                <a:ext cx="125807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𝟑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12DDCA5-81E1-429E-9CA8-5D33E03A23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2941" y="5002840"/>
                <a:ext cx="1258077" cy="369332"/>
              </a:xfrm>
              <a:prstGeom prst="rect">
                <a:avLst/>
              </a:prstGeom>
              <a:blipFill>
                <a:blip r:embed="rId8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42C65A2-D90F-4CBA-AC15-37A7F1344FD7}"/>
                  </a:ext>
                </a:extLst>
              </p:cNvPr>
              <p:cNvSpPr txBox="1"/>
              <p:nvPr/>
            </p:nvSpPr>
            <p:spPr>
              <a:xfrm>
                <a:off x="8445760" y="4972970"/>
                <a:ext cx="125807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42C65A2-D90F-4CBA-AC15-37A7F1344F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5760" y="4972970"/>
                <a:ext cx="1258077" cy="369332"/>
              </a:xfrm>
              <a:prstGeom prst="rect">
                <a:avLst/>
              </a:prstGeom>
              <a:blipFill>
                <a:blip r:embed="rId9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C554E35-1D9A-4706-A1BF-B7B881A3235F}"/>
                  </a:ext>
                </a:extLst>
              </p:cNvPr>
              <p:cNvSpPr txBox="1"/>
              <p:nvPr/>
            </p:nvSpPr>
            <p:spPr>
              <a:xfrm>
                <a:off x="405882" y="5928725"/>
                <a:ext cx="1138023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R="0" algn="ctr"/>
                <a:r>
                  <a:rPr lang="en-US" sz="2400" dirty="0">
                    <a:solidFill>
                      <a:srgbClr val="000000"/>
                    </a:solidFill>
                    <a:latin typeface="Avenir Next LT Pro" panose="020B0504020202020204" pitchFamily="34" charset="0"/>
                  </a:rPr>
                  <a:t>As a result, shape of the matrix swaps to.  If X is n-by-m, then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sz="24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2400" i="0" u="none" strike="noStrike" baseline="0" dirty="0">
                    <a:solidFill>
                      <a:srgbClr val="000000"/>
                    </a:solidFill>
                    <a:latin typeface="Avenir Next LT Pro" panose="020B0504020202020204" pitchFamily="34" charset="0"/>
                  </a:rPr>
                  <a:t> is m-by-n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C554E35-1D9A-4706-A1BF-B7B881A323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882" y="5928725"/>
                <a:ext cx="11380237" cy="461665"/>
              </a:xfrm>
              <a:prstGeom prst="rect">
                <a:avLst/>
              </a:prstGeom>
              <a:blipFill>
                <a:blip r:embed="rId10"/>
                <a:stretch>
                  <a:fillRect t="-9333" b="-3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222672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89E9070-5598-49C3-B6DB-FE576F4DC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Algebra Review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B3CF454-3533-4432-8953-32FC218944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28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8D892F-912C-4B2D-9324-903E1F5F213A}"/>
              </a:ext>
            </a:extLst>
          </p:cNvPr>
          <p:cNvSpPr txBox="1"/>
          <p:nvPr/>
        </p:nvSpPr>
        <p:spPr>
          <a:xfrm>
            <a:off x="405882" y="615665"/>
            <a:ext cx="1138023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l"/>
            <a:r>
              <a:rPr lang="en-US" sz="2800" b="1" i="0" u="none" strike="noStrike" baseline="0" dirty="0">
                <a:solidFill>
                  <a:srgbClr val="000000"/>
                </a:solidFill>
                <a:latin typeface="Avenir Next LT Pro" panose="020B0504020202020204" pitchFamily="34" charset="0"/>
              </a:rPr>
              <a:t>Matrix addition</a:t>
            </a:r>
            <a:r>
              <a:rPr lang="en-US" sz="2800" i="0" u="none" strike="noStrike" baseline="0" dirty="0">
                <a:solidFill>
                  <a:srgbClr val="000000"/>
                </a:solidFill>
                <a:latin typeface="Avenir Next LT Pro" panose="020B0504020202020204" pitchFamily="34" charset="0"/>
              </a:rPr>
              <a:t> only defined for matrices of identical shape. Then is just performed element-wise:</a:t>
            </a:r>
            <a:endParaRPr lang="en-US" sz="2800" b="0" i="0" u="none" strike="noStrike" baseline="0" dirty="0">
              <a:solidFill>
                <a:srgbClr val="000000"/>
              </a:solidFill>
              <a:latin typeface="Avenir Next LT Pro" panose="020B05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BA0DE3F-C3B6-4E0C-9805-D3F9DB68B460}"/>
                  </a:ext>
                </a:extLst>
              </p:cNvPr>
              <p:cNvSpPr txBox="1"/>
              <p:nvPr/>
            </p:nvSpPr>
            <p:spPr>
              <a:xfrm>
                <a:off x="1974824" y="2008100"/>
                <a:ext cx="3498979" cy="6244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BA0DE3F-C3B6-4E0C-9805-D3F9DB68B4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4824" y="2008100"/>
                <a:ext cx="3498979" cy="62446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1C554E35-1D9A-4706-A1BF-B7B881A3235F}"/>
              </a:ext>
            </a:extLst>
          </p:cNvPr>
          <p:cNvSpPr txBox="1"/>
          <p:nvPr/>
        </p:nvSpPr>
        <p:spPr>
          <a:xfrm>
            <a:off x="405882" y="5630145"/>
            <a:ext cx="1138023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ctr"/>
            <a:r>
              <a:rPr lang="en-US" sz="2400" dirty="0">
                <a:solidFill>
                  <a:srgbClr val="000000"/>
                </a:solidFill>
                <a:latin typeface="Avenir Next LT Pro" panose="020B0504020202020204" pitchFamily="34" charset="0"/>
              </a:rPr>
              <a:t>Output shape is the same as the input shapes.</a:t>
            </a:r>
            <a:endParaRPr lang="en-US" sz="2400" i="0" u="none" strike="noStrike" baseline="0" dirty="0">
              <a:solidFill>
                <a:srgbClr val="000000"/>
              </a:solidFill>
              <a:latin typeface="Avenir Next LT Pro" panose="020B05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2B56021-820B-4C51-9533-CE70AEFF870D}"/>
                  </a:ext>
                </a:extLst>
              </p:cNvPr>
              <p:cNvSpPr txBox="1"/>
              <p:nvPr/>
            </p:nvSpPr>
            <p:spPr>
              <a:xfrm>
                <a:off x="5719509" y="2008100"/>
                <a:ext cx="3498979" cy="6174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2B56021-820B-4C51-9533-CE70AEFF87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9509" y="2008100"/>
                <a:ext cx="3498979" cy="6174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07A2AC7-30E6-458F-9C15-CD210D4C0F10}"/>
                  </a:ext>
                </a:extLst>
              </p:cNvPr>
              <p:cNvSpPr txBox="1"/>
              <p:nvPr/>
            </p:nvSpPr>
            <p:spPr>
              <a:xfrm>
                <a:off x="3135007" y="3860655"/>
                <a:ext cx="5921985" cy="65729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07A2AC7-30E6-458F-9C15-CD210D4C0F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5007" y="3860655"/>
                <a:ext cx="5921985" cy="65729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836211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89E9070-5598-49C3-B6DB-FE576F4DC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Algebra Review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B3CF454-3533-4432-8953-32FC218944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29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8D892F-912C-4B2D-9324-903E1F5F213A}"/>
              </a:ext>
            </a:extLst>
          </p:cNvPr>
          <p:cNvSpPr txBox="1"/>
          <p:nvPr/>
        </p:nvSpPr>
        <p:spPr>
          <a:xfrm>
            <a:off x="405882" y="615665"/>
            <a:ext cx="11380237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l"/>
            <a:r>
              <a:rPr lang="en-US" sz="2800" b="1" i="0" u="none" strike="noStrike" baseline="0" dirty="0">
                <a:solidFill>
                  <a:srgbClr val="000000"/>
                </a:solidFill>
                <a:latin typeface="Avenir Next LT Pro" panose="020B0504020202020204" pitchFamily="34" charset="0"/>
              </a:rPr>
              <a:t>Matrix multiplication</a:t>
            </a:r>
            <a:r>
              <a:rPr lang="en-US" sz="2800" i="0" u="none" strike="noStrike" baseline="0" dirty="0">
                <a:solidFill>
                  <a:srgbClr val="000000"/>
                </a:solidFill>
                <a:latin typeface="Avenir Next LT Pro" panose="020B0504020202020204" pitchFamily="34" charset="0"/>
              </a:rPr>
              <a:t> only defined for matrices with identical </a:t>
            </a:r>
            <a:r>
              <a:rPr lang="en-US" sz="2800" i="1" u="none" strike="noStrike" baseline="0" dirty="0">
                <a:solidFill>
                  <a:srgbClr val="000000"/>
                </a:solidFill>
                <a:latin typeface="Avenir Next LT Pro" panose="020B0504020202020204" pitchFamily="34" charset="0"/>
              </a:rPr>
              <a:t>inner dimensions</a:t>
            </a:r>
            <a:r>
              <a:rPr lang="en-US" sz="2800" u="none" strike="noStrike" baseline="0" dirty="0">
                <a:solidFill>
                  <a:srgbClr val="000000"/>
                </a:solidFill>
                <a:latin typeface="Avenir Next LT Pro" panose="020B0504020202020204" pitchFamily="34" charset="0"/>
              </a:rPr>
              <a:t>. An m-by-n matrix can be multiplied by an r-by-c matrix if and only if n=r:</a:t>
            </a:r>
            <a:endParaRPr lang="en-US" sz="2800" b="0" i="0" u="none" strike="noStrike" baseline="0" dirty="0">
              <a:solidFill>
                <a:srgbClr val="000000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C554E35-1D9A-4706-A1BF-B7B881A3235F}"/>
              </a:ext>
            </a:extLst>
          </p:cNvPr>
          <p:cNvSpPr txBox="1"/>
          <p:nvPr/>
        </p:nvSpPr>
        <p:spPr>
          <a:xfrm>
            <a:off x="405882" y="5630145"/>
            <a:ext cx="1138023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ctr"/>
            <a:r>
              <a:rPr lang="en-US" sz="2400" i="0" u="none" strike="noStrike" baseline="0" dirty="0">
                <a:solidFill>
                  <a:srgbClr val="000000"/>
                </a:solidFill>
                <a:latin typeface="Avenir Next LT Pro" panose="020B0504020202020204" pitchFamily="34" charset="0"/>
              </a:rPr>
              <a:t>Output shape is the </a:t>
            </a:r>
            <a:r>
              <a:rPr lang="en-US" sz="2400" i="1" dirty="0">
                <a:solidFill>
                  <a:srgbClr val="000000"/>
                </a:solidFill>
                <a:latin typeface="Avenir Next LT Pro" panose="020B0504020202020204" pitchFamily="34" charset="0"/>
              </a:rPr>
              <a:t>outer dimensions</a:t>
            </a:r>
            <a:r>
              <a:rPr lang="en-US" sz="2400" dirty="0">
                <a:solidFill>
                  <a:srgbClr val="000000"/>
                </a:solidFill>
                <a:latin typeface="Avenir Next LT Pro" panose="020B0504020202020204" pitchFamily="34" charset="0"/>
              </a:rPr>
              <a:t> of the matrices – m-by-c in this case.</a:t>
            </a:r>
            <a:endParaRPr lang="en-US" sz="2400" i="0" u="none" strike="noStrike" baseline="0" dirty="0">
              <a:solidFill>
                <a:srgbClr val="000000"/>
              </a:solidFill>
              <a:latin typeface="Avenir Next LT Pro" panose="020B05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07A2AC7-30E6-458F-9C15-CD210D4C0F10}"/>
                  </a:ext>
                </a:extLst>
              </p:cNvPr>
              <p:cNvSpPr txBox="1"/>
              <p:nvPr/>
            </p:nvSpPr>
            <p:spPr>
              <a:xfrm>
                <a:off x="1105678" y="2848574"/>
                <a:ext cx="3424413" cy="137755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𝑪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𝑨𝑩</m:t>
                      </m:r>
                    </m:oMath>
                  </m:oMathPara>
                </a14:m>
                <a:endParaRPr lang="en-US" sz="2400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𝑖𝑘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𝑘𝑗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07A2AC7-30E6-458F-9C15-CD210D4C0F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5678" y="2848574"/>
                <a:ext cx="3424413" cy="137755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436" name="Picture 4" descr="Introduction to Matrices and Matrix Arithmetic for Machine Learning">
            <a:extLst>
              <a:ext uri="{FF2B5EF4-FFF2-40B4-BE49-F238E27FC236}">
                <a16:creationId xmlns:a16="http://schemas.microsoft.com/office/drawing/2014/main" id="{F0E87508-0A2C-404D-9DA5-B9E77A4BE7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5581" y="1644095"/>
            <a:ext cx="3903908" cy="3429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94701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3A981-7F15-43D6-9E31-A33EC1FDA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we care about probability?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D181279-2938-4BFF-9F00-DEA8F9D027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3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3A237E1-1793-406F-82C8-66EDFAD64AE1}"/>
              </a:ext>
            </a:extLst>
          </p:cNvPr>
          <p:cNvSpPr txBox="1"/>
          <p:nvPr/>
        </p:nvSpPr>
        <p:spPr>
          <a:xfrm>
            <a:off x="548986" y="594475"/>
            <a:ext cx="10353137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Avenir Next LT Pro" panose="020B0504020202020204" pitchFamily="34" charset="0"/>
              </a:rPr>
              <a:t>The world is a </a:t>
            </a:r>
            <a:r>
              <a:rPr lang="en-US" sz="2400" b="1" i="1" dirty="0">
                <a:latin typeface="Avenir Next LT Pro" panose="020B0504020202020204" pitchFamily="34" charset="0"/>
              </a:rPr>
              <a:t>very</a:t>
            </a:r>
            <a:r>
              <a:rPr lang="en-US" sz="2400" dirty="0">
                <a:latin typeface="Avenir Next LT Pro" panose="020B0504020202020204" pitchFamily="34" charset="0"/>
              </a:rPr>
              <a:t> uncertain place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 LT Pro" panose="020B0504020202020204" pitchFamily="34" charset="0"/>
              </a:rPr>
              <a:t>30 years of Artificial Intelligence research danced around this fact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venir Next LT Pro" panose="020B05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 LT Pro" panose="020B0504020202020204" pitchFamily="34" charset="0"/>
              </a:rPr>
              <a:t>Then some AI researchers decided to use some ideas from the eighteenth century to model uncertainty…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>
              <a:latin typeface="Avenir Next LT Pro" panose="020B0504020202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Avenir Next LT Pro" panose="020B0504020202020204" pitchFamily="34" charset="0"/>
              </a:rPr>
              <a:t>For us: </a:t>
            </a:r>
            <a:r>
              <a:rPr lang="en-US" sz="2400" dirty="0">
                <a:latin typeface="Avenir Next LT Pro" panose="020B0504020202020204" pitchFamily="34" charset="0"/>
              </a:rPr>
              <a:t>Really useful view of machine learning (both in practice for algorithm design and for deriving theoretic results about learning)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venir Next LT Pro" panose="020B0504020202020204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71AED8F-CAF3-4639-89B2-6F4E249BC222}"/>
              </a:ext>
            </a:extLst>
          </p:cNvPr>
          <p:cNvGrpSpPr/>
          <p:nvPr/>
        </p:nvGrpSpPr>
        <p:grpSpPr>
          <a:xfrm>
            <a:off x="479917" y="3841727"/>
            <a:ext cx="11214059" cy="2258574"/>
            <a:chOff x="479917" y="4110893"/>
            <a:chExt cx="11214059" cy="2258574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EC5AABA-FBC5-48D3-86DA-DF718A91984B}"/>
                </a:ext>
              </a:extLst>
            </p:cNvPr>
            <p:cNvGrpSpPr/>
            <p:nvPr/>
          </p:nvGrpSpPr>
          <p:grpSpPr>
            <a:xfrm>
              <a:off x="498023" y="4110893"/>
              <a:ext cx="11195953" cy="2258574"/>
              <a:chOff x="498023" y="4110893"/>
              <a:chExt cx="11195953" cy="2258574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30A5E86C-089A-4A75-A47F-2231B8207F46}"/>
                  </a:ext>
                </a:extLst>
              </p:cNvPr>
              <p:cNvGrpSpPr/>
              <p:nvPr/>
            </p:nvGrpSpPr>
            <p:grpSpPr>
              <a:xfrm>
                <a:off x="498023" y="4200808"/>
                <a:ext cx="11195953" cy="2168659"/>
                <a:chOff x="1167896" y="4383341"/>
                <a:chExt cx="10253605" cy="1986126"/>
              </a:xfrm>
            </p:grpSpPr>
            <p:pic>
              <p:nvPicPr>
                <p:cNvPr id="1030" name="Picture 6">
                  <a:extLst>
                    <a:ext uri="{FF2B5EF4-FFF2-40B4-BE49-F238E27FC236}">
                      <a16:creationId xmlns:a16="http://schemas.microsoft.com/office/drawing/2014/main" id="{A0C5AD79-192B-451D-BEBD-C97BC360A91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3"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colorTemperature colorTemp="112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2167" r="19334" b="75326"/>
                <a:stretch/>
              </p:blipFill>
              <p:spPr bwMode="auto">
                <a:xfrm>
                  <a:off x="1167896" y="4383341"/>
                  <a:ext cx="1867167" cy="1986126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8" name="Picture 6">
                  <a:extLst>
                    <a:ext uri="{FF2B5EF4-FFF2-40B4-BE49-F238E27FC236}">
                      <a16:creationId xmlns:a16="http://schemas.microsoft.com/office/drawing/2014/main" id="{C92B980C-061F-4E5A-98A4-A6EC7DB3A5B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3"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colorTemperature colorTemp="112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1063" t="25829" r="4629" b="49497"/>
                <a:stretch/>
              </p:blipFill>
              <p:spPr bwMode="auto">
                <a:xfrm>
                  <a:off x="3232087" y="4383341"/>
                  <a:ext cx="2690947" cy="1986126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9" name="Picture 6">
                  <a:extLst>
                    <a:ext uri="{FF2B5EF4-FFF2-40B4-BE49-F238E27FC236}">
                      <a16:creationId xmlns:a16="http://schemas.microsoft.com/office/drawing/2014/main" id="{0910E965-4558-4AFB-889C-5A4ED528297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3"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colorTemperature colorTemp="112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8221" t="52144" b="23923"/>
                <a:stretch/>
              </p:blipFill>
              <p:spPr bwMode="auto">
                <a:xfrm>
                  <a:off x="5981320" y="4383341"/>
                  <a:ext cx="2690948" cy="1986126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3" name="Picture 6">
                  <a:extLst>
                    <a:ext uri="{FF2B5EF4-FFF2-40B4-BE49-F238E27FC236}">
                      <a16:creationId xmlns:a16="http://schemas.microsoft.com/office/drawing/2014/main" id="{056234B1-259C-4BD4-91C6-5B8029DAFA2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3"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colorTemperature colorTemp="112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1063" t="25829" r="4629" b="49497"/>
                <a:stretch/>
              </p:blipFill>
              <p:spPr bwMode="auto">
                <a:xfrm>
                  <a:off x="8730554" y="4383341"/>
                  <a:ext cx="2690947" cy="1986126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565168F-8CE5-436D-A32A-7EC47BC915F0}"/>
                  </a:ext>
                </a:extLst>
              </p:cNvPr>
              <p:cNvSpPr txBox="1"/>
              <p:nvPr/>
            </p:nvSpPr>
            <p:spPr>
              <a:xfrm>
                <a:off x="759505" y="4110893"/>
                <a:ext cx="131309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b="1" dirty="0">
                    <a:latin typeface="OCR A Extended" panose="02010509020102010303" pitchFamily="50" charset="0"/>
                    <a:cs typeface="Cavolini" panose="020B0502040204020203" pitchFamily="66" charset="0"/>
                  </a:rPr>
                  <a:t>ML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29382A4-B108-4EBB-9EB0-08E2A6D0C546}"/>
                  </a:ext>
                </a:extLst>
              </p:cNvPr>
              <p:cNvSpPr txBox="1"/>
              <p:nvPr/>
            </p:nvSpPr>
            <p:spPr>
              <a:xfrm>
                <a:off x="3070913" y="4679752"/>
                <a:ext cx="131309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>
                    <a:latin typeface="OCR A Extended" panose="02010509020102010303" pitchFamily="50" charset="0"/>
                    <a:cs typeface="Cavolini" panose="020B0502040204020203" pitchFamily="66" charset="0"/>
                  </a:rPr>
                  <a:t>Machine</a:t>
                </a:r>
              </a:p>
              <a:p>
                <a:pPr algn="ctr"/>
                <a:r>
                  <a:rPr lang="en-US" sz="1400" b="1" dirty="0">
                    <a:latin typeface="OCR A Extended" panose="02010509020102010303" pitchFamily="50" charset="0"/>
                    <a:cs typeface="Cavolini" panose="020B0502040204020203" pitchFamily="66" charset="0"/>
                  </a:rPr>
                  <a:t>Learning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7F1E548-73E8-4E87-AC6A-B4380EFFA9F9}"/>
                  </a:ext>
                </a:extLst>
              </p:cNvPr>
              <p:cNvSpPr txBox="1"/>
              <p:nvPr/>
            </p:nvSpPr>
            <p:spPr>
              <a:xfrm>
                <a:off x="6009169" y="4439174"/>
                <a:ext cx="1313099" cy="523220"/>
              </a:xfrm>
              <a:prstGeom prst="rect">
                <a:avLst/>
              </a:prstGeom>
              <a:noFill/>
              <a:scene3d>
                <a:camera prst="isometricOffAxis1Top"/>
                <a:lightRig rig="threePt" dir="t"/>
              </a:scene3d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>
                    <a:latin typeface="OCR A Extended" panose="02010509020102010303" pitchFamily="50" charset="0"/>
                    <a:cs typeface="Cavolini" panose="020B0502040204020203" pitchFamily="66" charset="0"/>
                  </a:rPr>
                  <a:t>Machine</a:t>
                </a:r>
              </a:p>
              <a:p>
                <a:pPr algn="ctr"/>
                <a:r>
                  <a:rPr lang="en-US" sz="1400" b="1" dirty="0">
                    <a:latin typeface="OCR A Extended" panose="02010509020102010303" pitchFamily="50" charset="0"/>
                    <a:cs typeface="Cavolini" panose="020B0502040204020203" pitchFamily="66" charset="0"/>
                  </a:rPr>
                  <a:t>Learning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EBBF11E-0691-43AB-A2B7-B7652E3FC90F}"/>
                  </a:ext>
                </a:extLst>
              </p:cNvPr>
              <p:cNvSpPr txBox="1"/>
              <p:nvPr/>
            </p:nvSpPr>
            <p:spPr>
              <a:xfrm>
                <a:off x="5983875" y="5046871"/>
                <a:ext cx="1313099" cy="30777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>
                    <a:latin typeface="OCR A Extended" panose="02010509020102010303" pitchFamily="50" charset="0"/>
                    <a:cs typeface="Cavolini" panose="020B0502040204020203" pitchFamily="66" charset="0"/>
                  </a:rPr>
                  <a:t>Statistics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9865225-2E41-488C-91F7-3D5F947525B7}"/>
                  </a:ext>
                </a:extLst>
              </p:cNvPr>
              <p:cNvSpPr txBox="1"/>
              <p:nvPr/>
            </p:nvSpPr>
            <p:spPr>
              <a:xfrm>
                <a:off x="9040038" y="4652387"/>
                <a:ext cx="131309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>
                    <a:latin typeface="OCR A Extended" panose="02010509020102010303" pitchFamily="50" charset="0"/>
                    <a:cs typeface="Cavolini" panose="020B0502040204020203" pitchFamily="66" charset="0"/>
                  </a:rPr>
                  <a:t>Machine</a:t>
                </a:r>
              </a:p>
              <a:p>
                <a:pPr algn="ctr"/>
                <a:r>
                  <a:rPr lang="en-US" sz="1400" b="1" dirty="0">
                    <a:latin typeface="OCR A Extended" panose="02010509020102010303" pitchFamily="50" charset="0"/>
                    <a:cs typeface="Cavolini" panose="020B0502040204020203" pitchFamily="66" charset="0"/>
                  </a:rPr>
                  <a:t>Learning</a:t>
                </a:r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93E8411-0516-4C47-AB3F-9016B70380DC}"/>
                </a:ext>
              </a:extLst>
            </p:cNvPr>
            <p:cNvSpPr txBox="1"/>
            <p:nvPr/>
          </p:nvSpPr>
          <p:spPr>
            <a:xfrm>
              <a:off x="479917" y="4997719"/>
              <a:ext cx="1313099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500" b="1" dirty="0">
                  <a:latin typeface="OCR A Extended" panose="02010509020102010303" pitchFamily="50" charset="0"/>
                  <a:cs typeface="Cavolini" panose="020B0502040204020203" pitchFamily="66" charset="0"/>
                </a:rPr>
                <a:t>Machine</a:t>
              </a:r>
            </a:p>
            <a:p>
              <a:pPr algn="ctr"/>
              <a:r>
                <a:rPr lang="en-US" sz="500" b="1" dirty="0">
                  <a:latin typeface="OCR A Extended" panose="02010509020102010303" pitchFamily="50" charset="0"/>
                  <a:cs typeface="Cavolini" panose="020B0502040204020203" pitchFamily="66" charset="0"/>
                </a:rPr>
                <a:t>Learning</a:t>
              </a: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10B9E9C1-078D-423F-9BB7-9DDF313519EC}"/>
              </a:ext>
            </a:extLst>
          </p:cNvPr>
          <p:cNvSpPr txBox="1"/>
          <p:nvPr/>
        </p:nvSpPr>
        <p:spPr>
          <a:xfrm>
            <a:off x="1008859" y="6440801"/>
            <a:ext cx="91400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A5A5A5"/>
                </a:solidFill>
                <a:latin typeface="Avenir Book" charset="0"/>
              </a:rPr>
              <a:t>Slide adapted from Dhruv Batra.  Comic a modification from 2016 webcomic Shen Comix.</a:t>
            </a:r>
          </a:p>
        </p:txBody>
      </p:sp>
    </p:spTree>
    <p:extLst>
      <p:ext uri="{BB962C8B-B14F-4D97-AF65-F5344CB8AC3E}">
        <p14:creationId xmlns:p14="http://schemas.microsoft.com/office/powerpoint/2010/main" val="40232821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89E9070-5598-49C3-B6DB-FE576F4DC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Algebra Review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B3CF454-3533-4432-8953-32FC218944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30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8D892F-912C-4B2D-9324-903E1F5F213A}"/>
              </a:ext>
            </a:extLst>
          </p:cNvPr>
          <p:cNvSpPr txBox="1"/>
          <p:nvPr/>
        </p:nvSpPr>
        <p:spPr>
          <a:xfrm>
            <a:off x="405882" y="615665"/>
            <a:ext cx="11380237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l"/>
            <a:r>
              <a:rPr lang="en-US" sz="2800" b="1" i="0" u="none" strike="noStrike" baseline="0" dirty="0">
                <a:solidFill>
                  <a:srgbClr val="000000"/>
                </a:solidFill>
                <a:latin typeface="Avenir Next LT Pro" panose="020B0504020202020204" pitchFamily="34" charset="0"/>
              </a:rPr>
              <a:t>Matrix multiplication</a:t>
            </a:r>
            <a:r>
              <a:rPr lang="en-US" sz="2800" i="0" u="none" strike="noStrike" baseline="0" dirty="0">
                <a:solidFill>
                  <a:srgbClr val="000000"/>
                </a:solidFill>
                <a:latin typeface="Avenir Next LT Pro" panose="020B0504020202020204" pitchFamily="34" charset="0"/>
              </a:rPr>
              <a:t> only defined for matrices with identical </a:t>
            </a:r>
            <a:r>
              <a:rPr lang="en-US" sz="2800" i="1" u="none" strike="noStrike" baseline="0" dirty="0">
                <a:solidFill>
                  <a:srgbClr val="000000"/>
                </a:solidFill>
                <a:latin typeface="Avenir Next LT Pro" panose="020B0504020202020204" pitchFamily="34" charset="0"/>
              </a:rPr>
              <a:t>inner dimensions</a:t>
            </a:r>
            <a:r>
              <a:rPr lang="en-US" sz="2800" u="none" strike="noStrike" baseline="0" dirty="0">
                <a:solidFill>
                  <a:srgbClr val="000000"/>
                </a:solidFill>
                <a:latin typeface="Avenir Next LT Pro" panose="020B0504020202020204" pitchFamily="34" charset="0"/>
              </a:rPr>
              <a:t>. An m-by-n matrix can be multiplied by an r-by-c matrix if and only if n=r:</a:t>
            </a:r>
            <a:endParaRPr lang="en-US" sz="2800" b="0" i="0" u="none" strike="noStrike" baseline="0" dirty="0">
              <a:solidFill>
                <a:srgbClr val="000000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C554E35-1D9A-4706-A1BF-B7B881A3235F}"/>
              </a:ext>
            </a:extLst>
          </p:cNvPr>
          <p:cNvSpPr txBox="1"/>
          <p:nvPr/>
        </p:nvSpPr>
        <p:spPr>
          <a:xfrm>
            <a:off x="405882" y="5630145"/>
            <a:ext cx="1138023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ctr"/>
            <a:r>
              <a:rPr lang="en-US" sz="2400" i="0" u="none" strike="noStrike" baseline="0" dirty="0">
                <a:solidFill>
                  <a:srgbClr val="000000"/>
                </a:solidFill>
                <a:latin typeface="Avenir Next LT Pro" panose="020B0504020202020204" pitchFamily="34" charset="0"/>
              </a:rPr>
              <a:t>Output shape is the </a:t>
            </a:r>
            <a:r>
              <a:rPr lang="en-US" sz="2400" i="1" dirty="0">
                <a:solidFill>
                  <a:srgbClr val="000000"/>
                </a:solidFill>
                <a:latin typeface="Avenir Next LT Pro" panose="020B0504020202020204" pitchFamily="34" charset="0"/>
              </a:rPr>
              <a:t>outer dimensions</a:t>
            </a:r>
            <a:r>
              <a:rPr lang="en-US" sz="2400" dirty="0">
                <a:solidFill>
                  <a:srgbClr val="000000"/>
                </a:solidFill>
                <a:latin typeface="Avenir Next LT Pro" panose="020B0504020202020204" pitchFamily="34" charset="0"/>
              </a:rPr>
              <a:t> of the matrices – m-by-c in this case.</a:t>
            </a:r>
            <a:endParaRPr lang="en-US" sz="2400" i="0" u="none" strike="noStrike" baseline="0" dirty="0">
              <a:solidFill>
                <a:srgbClr val="000000"/>
              </a:solidFill>
              <a:latin typeface="Avenir Next LT Pro" panose="020B0504020202020204" pitchFamily="34" charset="0"/>
            </a:endParaRPr>
          </a:p>
        </p:txBody>
      </p:sp>
      <p:pic>
        <p:nvPicPr>
          <p:cNvPr id="21506" name="Picture 2" descr="mscroggs.co.uk Blog: Matrix multiplication">
            <a:extLst>
              <a:ext uri="{FF2B5EF4-FFF2-40B4-BE49-F238E27FC236}">
                <a16:creationId xmlns:a16="http://schemas.microsoft.com/office/drawing/2014/main" id="{DAB44A18-6A2A-48BD-A51C-462A7D4A949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clrChange>
              <a:clrFrom>
                <a:srgbClr val="FCFFFB"/>
              </a:clrFrom>
              <a:clrTo>
                <a:srgbClr val="FCFFF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4538" y="2554243"/>
            <a:ext cx="8162925" cy="2886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48371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89E9070-5598-49C3-B6DB-FE576F4DC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Algebra Review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B3CF454-3533-4432-8953-32FC218944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31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8D892F-912C-4B2D-9324-903E1F5F213A}"/>
              </a:ext>
            </a:extLst>
          </p:cNvPr>
          <p:cNvSpPr txBox="1"/>
          <p:nvPr/>
        </p:nvSpPr>
        <p:spPr>
          <a:xfrm>
            <a:off x="405882" y="615665"/>
            <a:ext cx="1138023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l"/>
            <a:r>
              <a:rPr lang="en-US" sz="2800" b="1" i="0" u="none" strike="noStrike" baseline="0" dirty="0">
                <a:solidFill>
                  <a:srgbClr val="000000"/>
                </a:solidFill>
                <a:latin typeface="Avenir Next LT Pro" panose="020B0504020202020204" pitchFamily="34" charset="0"/>
              </a:rPr>
              <a:t>Matrix multiplication</a:t>
            </a:r>
            <a:r>
              <a:rPr lang="en-US" sz="2800" i="0" u="none" strike="noStrike" baseline="0" dirty="0">
                <a:solidFill>
                  <a:srgbClr val="000000"/>
                </a:solidFill>
                <a:latin typeface="Avenir Next LT Pro" panose="020B0504020202020204" pitchFamily="34" charset="0"/>
              </a:rPr>
              <a:t> only defined for matrices with identical </a:t>
            </a:r>
            <a:r>
              <a:rPr lang="en-US" sz="2800" i="1" u="none" strike="noStrike" baseline="0" dirty="0">
                <a:solidFill>
                  <a:srgbClr val="000000"/>
                </a:solidFill>
                <a:latin typeface="Avenir Next LT Pro" panose="020B0504020202020204" pitchFamily="34" charset="0"/>
              </a:rPr>
              <a:t>inner dimensions</a:t>
            </a:r>
            <a:r>
              <a:rPr lang="en-US" sz="2800" u="none" strike="noStrike" baseline="0" dirty="0">
                <a:solidFill>
                  <a:srgbClr val="000000"/>
                </a:solidFill>
                <a:latin typeface="Avenir Next LT Pro" panose="020B0504020202020204" pitchFamily="34" charset="0"/>
              </a:rPr>
              <a:t>. </a:t>
            </a:r>
            <a:r>
              <a:rPr lang="en-US" sz="2800" u="none" strike="noStrike" baseline="0" dirty="0">
                <a:solidFill>
                  <a:srgbClr val="D73F09"/>
                </a:solidFill>
                <a:latin typeface="Avenir Next LT Pro" panose="020B0504020202020204" pitchFamily="34" charset="0"/>
              </a:rPr>
              <a:t>Unlike scalar multiplications, not commutative.</a:t>
            </a:r>
            <a:endParaRPr lang="en-US" sz="2800" b="0" i="0" u="none" strike="noStrike" baseline="0" dirty="0">
              <a:solidFill>
                <a:srgbClr val="D73F09"/>
              </a:solidFill>
              <a:latin typeface="Avenir Next LT Pro" panose="020B05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CCEF1A-125F-4120-B7B7-3D52BEF4B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0" y="2051726"/>
            <a:ext cx="67056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0821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89E9070-5598-49C3-B6DB-FE576F4DC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Algebra Review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B3CF454-3533-4432-8953-32FC218944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32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8D892F-912C-4B2D-9324-903E1F5F213A}"/>
              </a:ext>
            </a:extLst>
          </p:cNvPr>
          <p:cNvSpPr txBox="1"/>
          <p:nvPr/>
        </p:nvSpPr>
        <p:spPr>
          <a:xfrm>
            <a:off x="405882" y="615665"/>
            <a:ext cx="1138023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l"/>
            <a:r>
              <a:rPr lang="en-US" sz="2800" b="1" dirty="0">
                <a:solidFill>
                  <a:srgbClr val="000000"/>
                </a:solidFill>
                <a:latin typeface="Avenir Next LT Pro" panose="020B0504020202020204" pitchFamily="34" charset="0"/>
              </a:rPr>
              <a:t>Vector</a:t>
            </a:r>
            <a:r>
              <a:rPr lang="en-US" sz="2800" b="1" i="0" u="none" strike="noStrike" baseline="0" dirty="0">
                <a:solidFill>
                  <a:srgbClr val="000000"/>
                </a:solidFill>
                <a:latin typeface="Avenir Next LT Pro" panose="020B0504020202020204" pitchFamily="34" charset="0"/>
              </a:rPr>
              <a:t> multiplication</a:t>
            </a:r>
            <a:r>
              <a:rPr lang="en-US" sz="2800" i="0" u="none" strike="noStrike" baseline="0" dirty="0">
                <a:solidFill>
                  <a:srgbClr val="000000"/>
                </a:solidFill>
                <a:latin typeface="Avenir Next LT Pro" panose="020B0504020202020204" pitchFamily="34" charset="0"/>
              </a:rPr>
              <a:t> defined the same as matrix multiplication. Because vectors are just matrices with one dimension being 1.</a:t>
            </a:r>
            <a:endParaRPr lang="en-US" sz="2800" b="0" i="0" u="none" strike="noStrike" baseline="0" dirty="0">
              <a:solidFill>
                <a:srgbClr val="000000"/>
              </a:solidFill>
              <a:latin typeface="Avenir Next LT Pro" panose="020B05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C554E35-1D9A-4706-A1BF-B7B881A3235F}"/>
                  </a:ext>
                </a:extLst>
              </p:cNvPr>
              <p:cNvSpPr txBox="1"/>
              <p:nvPr/>
            </p:nvSpPr>
            <p:spPr>
              <a:xfrm>
                <a:off x="7355603" y="1942443"/>
                <a:ext cx="4799821" cy="157620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R="0" algn="ctr"/>
                <a:r>
                  <a:rPr lang="en-US" sz="2400" i="0" u="none" strike="noStrike" baseline="0" dirty="0">
                    <a:solidFill>
                      <a:srgbClr val="000000"/>
                    </a:solidFill>
                    <a:latin typeface="Avenir Next LT Pro" panose="020B0504020202020204" pitchFamily="34" charset="0"/>
                  </a:rPr>
                  <a:t>This is often called th</a:t>
                </a:r>
                <a:r>
                  <a:rPr lang="en-US" sz="2400" dirty="0">
                    <a:solidFill>
                      <a:srgbClr val="000000"/>
                    </a:solidFill>
                    <a:latin typeface="Avenir Next LT Pro" panose="020B0504020202020204" pitchFamily="34" charset="0"/>
                  </a:rPr>
                  <a:t>e inner (or dot) product of two vectors.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24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d>
                    <m:r>
                      <a:rPr lang="en-US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en-US" sz="24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d>
                  </m:oMath>
                </a14:m>
                <a:r>
                  <a:rPr lang="en-US" sz="2400" b="1" i="0" u="none" strike="noStrike" baseline="0" dirty="0">
                    <a:solidFill>
                      <a:srgbClr val="000000"/>
                    </a:solidFill>
                    <a:latin typeface="Avenir Next LT Pro" panose="020B0504020202020204" pitchFamily="34" charset="0"/>
                  </a:rPr>
                  <a:t> 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1" i="1" u="none" strike="noStrike" baseline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 u="none" strike="noStrike" baseline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sz="2400" b="1" i="1" u="none" strike="noStrike" baseline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r>
                      <a:rPr lang="en-US" sz="2400" b="1" i="1" u="none" strike="noStrike" baseline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US" sz="2400" b="1" i="0" u="none" strike="noStrike" baseline="0" dirty="0">
                    <a:solidFill>
                      <a:srgbClr val="000000"/>
                    </a:solidFill>
                    <a:latin typeface="Avenir Next LT Pro" panose="020B0504020202020204" pitchFamily="34" charset="0"/>
                  </a:rPr>
                  <a:t> </a:t>
                </a:r>
                <a:r>
                  <a:rPr lang="en-US" sz="2400" i="0" u="none" strike="noStrike" baseline="0" dirty="0">
                    <a:solidFill>
                      <a:srgbClr val="000000"/>
                    </a:solidFill>
                    <a:latin typeface="Avenir Next LT Pro" panose="020B0504020202020204" pitchFamily="34" charset="0"/>
                  </a:rPr>
                  <a:t>if</a:t>
                </a:r>
                <a:r>
                  <a:rPr lang="en-US" sz="2400" i="0" u="none" strike="noStrike" dirty="0">
                    <a:solidFill>
                      <a:srgbClr val="000000"/>
                    </a:solidFill>
                    <a:latin typeface="Avenir Next LT Pro" panose="020B0504020202020204" pitchFamily="34" charset="0"/>
                  </a:rPr>
                  <a:t> x and y are both column </a:t>
                </a:r>
                <a:r>
                  <a:rPr lang="en-US" sz="2400" dirty="0">
                    <a:solidFill>
                      <a:srgbClr val="000000"/>
                    </a:solidFill>
                    <a:latin typeface="Avenir Next LT Pro" panose="020B0504020202020204" pitchFamily="34" charset="0"/>
                  </a:rPr>
                  <a:t>v</a:t>
                </a:r>
                <a:r>
                  <a:rPr lang="en-US" sz="2400" i="0" u="none" strike="noStrike" dirty="0">
                    <a:solidFill>
                      <a:srgbClr val="000000"/>
                    </a:solidFill>
                    <a:latin typeface="Avenir Next LT Pro" panose="020B0504020202020204" pitchFamily="34" charset="0"/>
                  </a:rPr>
                  <a:t>ectors.</a:t>
                </a:r>
                <a:endParaRPr lang="en-US" sz="2400" b="1" i="0" u="none" strike="noStrike" baseline="0" dirty="0">
                  <a:solidFill>
                    <a:srgbClr val="000000"/>
                  </a:solidFill>
                  <a:latin typeface="Avenir Next LT Pro" panose="020B0504020202020204" pitchFamily="34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C554E35-1D9A-4706-A1BF-B7B881A323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5603" y="1942443"/>
                <a:ext cx="4799821" cy="1576201"/>
              </a:xfrm>
              <a:prstGeom prst="rect">
                <a:avLst/>
              </a:prstGeom>
              <a:blipFill>
                <a:blip r:embed="rId2"/>
                <a:stretch>
                  <a:fillRect t="-2713" r="-508" b="-85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EDD903A-DE69-4517-8086-9988BF7ED06D}"/>
                  </a:ext>
                </a:extLst>
              </p:cNvPr>
              <p:cNvSpPr txBox="1"/>
              <p:nvPr/>
            </p:nvSpPr>
            <p:spPr>
              <a:xfrm>
                <a:off x="314908" y="2068371"/>
                <a:ext cx="7046168" cy="136062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…</m:t>
                                      </m:r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EDD903A-DE69-4517-8086-9988BF7ED0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908" y="2068371"/>
                <a:ext cx="7046168" cy="136062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9C8EF14-1F4B-4FC6-B7CA-71FC9AC7D95F}"/>
                  </a:ext>
                </a:extLst>
              </p:cNvPr>
              <p:cNvSpPr txBox="1"/>
              <p:nvPr/>
            </p:nvSpPr>
            <p:spPr>
              <a:xfrm>
                <a:off x="5250801" y="4585309"/>
                <a:ext cx="7046168" cy="136062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…</m:t>
                                      </m:r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9C8EF14-1F4B-4FC6-B7CA-71FC9AC7D9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0801" y="4585309"/>
                <a:ext cx="7046168" cy="136062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B1F0A77-E2E8-4F65-9DF5-51FFCE9AB304}"/>
                  </a:ext>
                </a:extLst>
              </p:cNvPr>
              <p:cNvSpPr txBox="1"/>
              <p:nvPr/>
            </p:nvSpPr>
            <p:spPr>
              <a:xfrm>
                <a:off x="510045" y="4369737"/>
                <a:ext cx="4071285" cy="157620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R="0" algn="ctr"/>
                <a:r>
                  <a:rPr lang="en-US" sz="2400" i="0" u="none" strike="noStrike" baseline="0" dirty="0">
                    <a:solidFill>
                      <a:srgbClr val="000000"/>
                    </a:solidFill>
                    <a:latin typeface="Avenir Next LT Pro" panose="020B0504020202020204" pitchFamily="34" charset="0"/>
                  </a:rPr>
                  <a:t>This is often called the outer product of two vectors. </a:t>
                </a:r>
                <a14:m>
                  <m:oMath xmlns:m="http://schemas.openxmlformats.org/officeDocument/2006/math">
                    <m:r>
                      <a:rPr lang="en-US" sz="2400" b="1" i="1" u="none" strike="noStrike" baseline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400" b="0" i="1" u="none" strike="noStrike" baseline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⨂</m:t>
                    </m:r>
                    <m:r>
                      <a:rPr lang="en-US" sz="2400" b="1" i="1" u="none" strike="noStrike" baseline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US" sz="2400" b="1" i="0" u="none" strike="noStrike" baseline="0" dirty="0">
                    <a:solidFill>
                      <a:srgbClr val="000000"/>
                    </a:solidFill>
                    <a:latin typeface="Avenir Next LT Pro" panose="020B0504020202020204" pitchFamily="34" charset="0"/>
                  </a:rPr>
                  <a:t> </a:t>
                </a:r>
                <a:r>
                  <a:rPr lang="en-US" sz="2400" i="0" u="none" strike="noStrike" baseline="0" dirty="0">
                    <a:solidFill>
                      <a:srgbClr val="000000"/>
                    </a:solidFill>
                    <a:latin typeface="Avenir Next LT Pro" panose="020B0504020202020204" pitchFamily="34" charset="0"/>
                  </a:rPr>
                  <a:t>or</a:t>
                </a:r>
                <a:r>
                  <a:rPr lang="en-US" sz="2400" i="0" u="none" strike="noStrike" dirty="0">
                    <a:solidFill>
                      <a:srgbClr val="000000"/>
                    </a:solidFill>
                    <a:latin typeface="Avenir Next LT Pro" panose="020B05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1" i="1" u="none" strike="noStrike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sSup>
                      <m:sSupPr>
                        <m:ctrlPr>
                          <a:rPr lang="en-US" sz="2400" b="1" i="1" u="none" strike="noStrike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 u="none" strike="noStrike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p>
                        <m:r>
                          <a:rPr lang="en-US" sz="2400" b="1" i="1" u="none" strike="noStrike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</m:oMath>
                </a14:m>
                <a:r>
                  <a:rPr lang="en-US" sz="2400" b="1" i="0" u="none" strike="noStrike" baseline="0" dirty="0">
                    <a:solidFill>
                      <a:srgbClr val="000000"/>
                    </a:solidFill>
                    <a:latin typeface="Avenir Next LT Pro" panose="020B0504020202020204" pitchFamily="34" charset="0"/>
                  </a:rPr>
                  <a:t> </a:t>
                </a:r>
                <a:r>
                  <a:rPr lang="en-US" sz="2400" i="0" u="none" strike="noStrike" baseline="0" dirty="0">
                    <a:solidFill>
                      <a:srgbClr val="000000"/>
                    </a:solidFill>
                    <a:latin typeface="Avenir Next LT Pro" panose="020B0504020202020204" pitchFamily="34" charset="0"/>
                  </a:rPr>
                  <a:t>if</a:t>
                </a:r>
                <a:r>
                  <a:rPr lang="en-US" sz="2400" i="0" u="none" strike="noStrike" dirty="0">
                    <a:solidFill>
                      <a:srgbClr val="000000"/>
                    </a:solidFill>
                    <a:latin typeface="Avenir Next LT Pro" panose="020B0504020202020204" pitchFamily="34" charset="0"/>
                  </a:rPr>
                  <a:t> x and y are both column vectors.</a:t>
                </a:r>
                <a:endParaRPr lang="en-US" sz="2400" b="1" i="0" u="none" strike="noStrike" baseline="0" dirty="0">
                  <a:solidFill>
                    <a:srgbClr val="000000"/>
                  </a:solidFill>
                  <a:latin typeface="Avenir Next LT Pro" panose="020B0504020202020204" pitchFamily="34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B1F0A77-E2E8-4F65-9DF5-51FFCE9AB3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045" y="4369737"/>
                <a:ext cx="4071285" cy="1576201"/>
              </a:xfrm>
              <a:prstGeom prst="rect">
                <a:avLst/>
              </a:prstGeom>
              <a:blipFill>
                <a:blip r:embed="rId5"/>
                <a:stretch>
                  <a:fillRect l="-1497" t="-2713" r="-3293" b="-85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710911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A058E4A-20DB-4AF8-BEAE-CF93AA11016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33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718831C3-EC90-4137-B147-C6793CA2D6DF}"/>
                  </a:ext>
                </a:extLst>
              </p:cNvPr>
              <p:cNvSpPr>
                <a:spLocks noGrp="1"/>
              </p:cNvSpPr>
              <p:nvPr>
                <p:ph type="body" sz="quarter" idx="11"/>
              </p:nvPr>
            </p:nvSpPr>
            <p:spPr/>
            <p:txBody>
              <a:bodyPr/>
              <a:lstStyle/>
              <a:p>
                <a:r>
                  <a:rPr lang="en-US" dirty="0"/>
                  <a:t>Let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B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b="0" dirty="0">
                    <a:ea typeface="Cambria Math" panose="02040503050406030204" pitchFamily="18" charset="0"/>
                  </a:rPr>
                  <a:t>, </a:t>
                </a:r>
                <a:br>
                  <a:rPr lang="en-US" b="0" dirty="0">
                    <a:ea typeface="Cambria Math" panose="02040503050406030204" pitchFamily="18" charset="0"/>
                  </a:rPr>
                </a:br>
                <a:r>
                  <a:rPr lang="en-US" b="0" dirty="0">
                    <a:ea typeface="Cambria Math" panose="02040503050406030204" pitchFamily="18" charset="0"/>
                  </a:rPr>
                  <a:t>what is wrong with the following expression:</a:t>
                </a:r>
              </a:p>
              <a:p>
                <a:endParaRPr lang="en-US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⨂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718831C3-EC90-4137-B147-C6793CA2D6D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10BEAFD7-2CB7-4FF4-93E7-65EA566853BE}"/>
                  </a:ext>
                </a:extLst>
              </p:cNvPr>
              <p:cNvSpPr>
                <a:spLocks noGrp="1"/>
              </p:cNvSpPr>
              <p:nvPr>
                <p:ph type="body" sz="quarter" idx="12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/>
                  <a:t> violates the rules of matrix multiplication</a:t>
                </a:r>
              </a:p>
            </p:txBody>
          </p:sp>
        </mc:Choice>
        <mc:Fallback xmlns="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10BEAFD7-2CB7-4FF4-93E7-65EA566853B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2"/>
              </p:nvPr>
            </p:nvSpPr>
            <p:spPr>
              <a:blipFill>
                <a:blip r:embed="rId3"/>
                <a:stretch>
                  <a:fillRect l="-9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ED71502-C653-44CE-8CAF-F52E8B3DB1D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Nothing is wrong with it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16CFE79-0900-445F-B046-27AF0CF9D70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It violates the rules of matrix addition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 Placeholder 6">
                <a:extLst>
                  <a:ext uri="{FF2B5EF4-FFF2-40B4-BE49-F238E27FC236}">
                    <a16:creationId xmlns:a16="http://schemas.microsoft.com/office/drawing/2014/main" id="{4B7D7901-E0E9-43A4-96DE-735478F889D0}"/>
                  </a:ext>
                </a:extLst>
              </p:cNvPr>
              <p:cNvSpPr>
                <a:spLocks noGrp="1"/>
              </p:cNvSpPr>
              <p:nvPr>
                <p:ph type="body" sz="quarter" idx="15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⨂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/>
                  <a:t> violates the rules of matrix multiplication</a:t>
                </a:r>
              </a:p>
            </p:txBody>
          </p:sp>
        </mc:Choice>
        <mc:Fallback xmlns="">
          <p:sp>
            <p:nvSpPr>
              <p:cNvPr id="7" name="Text Placeholder 6">
                <a:extLst>
                  <a:ext uri="{FF2B5EF4-FFF2-40B4-BE49-F238E27FC236}">
                    <a16:creationId xmlns:a16="http://schemas.microsoft.com/office/drawing/2014/main" id="{4B7D7901-E0E9-43A4-96DE-735478F889D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5"/>
              </p:nvPr>
            </p:nvSpPr>
            <p:spPr>
              <a:blipFill>
                <a:blip r:embed="rId4"/>
                <a:stretch>
                  <a:fillRect l="-9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401908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89E9070-5598-49C3-B6DB-FE576F4DC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Algebra Review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B3CF454-3533-4432-8953-32FC218944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34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8D892F-912C-4B2D-9324-903E1F5F213A}"/>
              </a:ext>
            </a:extLst>
          </p:cNvPr>
          <p:cNvSpPr txBox="1"/>
          <p:nvPr/>
        </p:nvSpPr>
        <p:spPr>
          <a:xfrm>
            <a:off x="405882" y="615665"/>
            <a:ext cx="1138023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l"/>
            <a:r>
              <a:rPr lang="en-US" sz="2800" b="1" dirty="0">
                <a:solidFill>
                  <a:srgbClr val="000000"/>
                </a:solidFill>
                <a:latin typeface="Avenir Next LT Pro" panose="020B0504020202020204" pitchFamily="34" charset="0"/>
              </a:rPr>
              <a:t>Vector</a:t>
            </a:r>
            <a:r>
              <a:rPr lang="en-US" sz="2800" b="1" i="0" u="none" strike="noStrike" baseline="0" dirty="0">
                <a:solidFill>
                  <a:srgbClr val="000000"/>
                </a:solidFill>
                <a:latin typeface="Avenir Next LT Pro" panose="020B0504020202020204" pitchFamily="34" charset="0"/>
              </a:rPr>
              <a:t> norms</a:t>
            </a:r>
            <a:r>
              <a:rPr lang="en-US" sz="2800" i="0" u="none" strike="noStrike" baseline="0" dirty="0">
                <a:solidFill>
                  <a:srgbClr val="000000"/>
                </a:solidFill>
                <a:latin typeface="Avenir Next LT Pro" panose="020B0504020202020204" pitchFamily="34" charset="0"/>
              </a:rPr>
              <a:t> define the “length” of a vector (or its distance from the zero vector). L2 should look familiar:</a:t>
            </a:r>
            <a:endParaRPr lang="en-US" sz="2800" b="0" i="0" u="none" strike="noStrike" baseline="0" dirty="0">
              <a:solidFill>
                <a:srgbClr val="000000"/>
              </a:solidFill>
              <a:latin typeface="Avenir Next LT Pro" panose="020B05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EDD903A-DE69-4517-8086-9988BF7ED06D}"/>
                  </a:ext>
                </a:extLst>
              </p:cNvPr>
              <p:cNvSpPr txBox="1"/>
              <p:nvPr/>
            </p:nvSpPr>
            <p:spPr>
              <a:xfrm>
                <a:off x="2572916" y="2325988"/>
                <a:ext cx="7046168" cy="75155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Sup>
                            <m:sSub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+…+</m:t>
                          </m:r>
                          <m:sSubSup>
                            <m:sSub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ra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rad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EDD903A-DE69-4517-8086-9988BF7ED0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2916" y="2325988"/>
                <a:ext cx="7046168" cy="75155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08284E55-BEE5-4786-8394-A2197DF81DFE}"/>
              </a:ext>
            </a:extLst>
          </p:cNvPr>
          <p:cNvSpPr txBox="1"/>
          <p:nvPr/>
        </p:nvSpPr>
        <p:spPr>
          <a:xfrm>
            <a:off x="405881" y="3983046"/>
            <a:ext cx="1174954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l"/>
            <a:r>
              <a:rPr lang="en-US" sz="2800" i="0" u="none" strike="noStrike" baseline="0" dirty="0">
                <a:solidFill>
                  <a:srgbClr val="000000"/>
                </a:solidFill>
                <a:latin typeface="Avenir Next LT Pro" panose="020B0504020202020204" pitchFamily="34" charset="0"/>
              </a:rPr>
              <a:t>Our friend the </a:t>
            </a:r>
            <a:r>
              <a:rPr lang="en-US" sz="2800" dirty="0" err="1">
                <a:solidFill>
                  <a:srgbClr val="000000"/>
                </a:solidFill>
                <a:latin typeface="Avenir Next LT Pro" panose="020B0504020202020204" pitchFamily="34" charset="0"/>
              </a:rPr>
              <a:t>Minkowski</a:t>
            </a:r>
            <a:r>
              <a:rPr lang="en-US" sz="2800" dirty="0">
                <a:solidFill>
                  <a:srgbClr val="000000"/>
                </a:solidFill>
                <a:latin typeface="Avenir Next LT Pro" panose="020B0504020202020204" pitchFamily="34" charset="0"/>
              </a:rPr>
              <a:t> distance still hanging around as the </a:t>
            </a:r>
            <a:r>
              <a:rPr lang="en-US" sz="2800" dirty="0" err="1">
                <a:solidFill>
                  <a:srgbClr val="000000"/>
                </a:solidFill>
                <a:latin typeface="Avenir Next LT Pro" panose="020B0504020202020204" pitchFamily="34" charset="0"/>
              </a:rPr>
              <a:t>Lp</a:t>
            </a:r>
            <a:r>
              <a:rPr lang="en-US" sz="2800" dirty="0">
                <a:solidFill>
                  <a:srgbClr val="000000"/>
                </a:solidFill>
                <a:latin typeface="Avenir Next LT Pro" panose="020B0504020202020204" pitchFamily="34" charset="0"/>
              </a:rPr>
              <a:t> norm:</a:t>
            </a:r>
            <a:endParaRPr lang="en-US" sz="2800" i="0" u="none" strike="noStrike" baseline="0" dirty="0">
              <a:solidFill>
                <a:srgbClr val="000000"/>
              </a:solidFill>
              <a:latin typeface="Avenir Next LT Pro" panose="020B05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2988E9E-C5CF-4730-AE67-3210E2AAD713}"/>
                  </a:ext>
                </a:extLst>
              </p:cNvPr>
              <p:cNvSpPr txBox="1"/>
              <p:nvPr/>
            </p:nvSpPr>
            <p:spPr>
              <a:xfrm>
                <a:off x="2572916" y="4707214"/>
                <a:ext cx="7046168" cy="139275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2988E9E-C5CF-4730-AE67-3210E2AAD7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2916" y="4707214"/>
                <a:ext cx="7046168" cy="13927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959246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A058E4A-20DB-4AF8-BEAE-CF93AA11016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35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718831C3-EC90-4137-B147-C6793CA2D6DF}"/>
                  </a:ext>
                </a:extLst>
              </p:cNvPr>
              <p:cNvSpPr>
                <a:spLocks noGrp="1"/>
              </p:cNvSpPr>
              <p:nvPr>
                <p:ph type="body" sz="quarter" idx="11"/>
              </p:nvPr>
            </p:nvSpPr>
            <p:spPr/>
            <p:txBody>
              <a:bodyPr/>
              <a:lstStyle/>
              <a:p>
                <a:r>
                  <a:rPr lang="en-US" dirty="0"/>
                  <a:t>Let 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𝐯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7, 6</m:t>
                            </m:r>
                          </m:e>
                        </m:d>
                      </m:e>
                      <m:sup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and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𝐰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, 3</m:t>
                            </m:r>
                          </m:e>
                        </m:d>
                      </m:e>
                      <m:sup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</m:oMath>
                </a14:m>
                <a:r>
                  <a:rPr lang="en-US" b="0" dirty="0">
                    <a:ea typeface="Cambria Math" panose="02040503050406030204" pitchFamily="18" charset="0"/>
                  </a:rPr>
                  <a:t>, what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𝐯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</m:e>
                            </m:d>
                          </m:e>
                        </m:d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b="0" dirty="0">
                    <a:ea typeface="Cambria Math" panose="02040503050406030204" pitchFamily="18" charset="0"/>
                  </a:rPr>
                  <a:t>?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718831C3-EC90-4137-B147-C6793CA2D6D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10BEAFD7-2CB7-4FF4-93E7-65EA566853BE}"/>
                  </a:ext>
                </a:extLst>
              </p:cNvPr>
              <p:cNvSpPr>
                <a:spLocks noGrp="1"/>
              </p:cNvSpPr>
              <p:nvPr>
                <p:ph type="body" sz="quarter" idx="12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7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10BEAFD7-2CB7-4FF4-93E7-65EA566853B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2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ED71502-C653-44CE-8CAF-F52E8B3DB1D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[4,3]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16CFE79-0900-445F-B046-27AF0CF9D70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5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B7D7901-E0E9-43A4-96DE-735478F889D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104</a:t>
            </a:r>
          </a:p>
        </p:txBody>
      </p:sp>
    </p:spTree>
    <p:extLst>
      <p:ext uri="{BB962C8B-B14F-4D97-AF65-F5344CB8AC3E}">
        <p14:creationId xmlns:p14="http://schemas.microsoft.com/office/powerpoint/2010/main" val="35000379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F6592F2-8F32-4850-A5AB-E323A8B6C9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6223" y="4996315"/>
            <a:ext cx="3292307" cy="16172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2D2BC9E-DC40-478B-A01D-314E7A7FFA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5714" y="5009543"/>
            <a:ext cx="2762931" cy="1552782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489E9070-5598-49C3-B6DB-FE576F4DC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Algebra Review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B3CF454-3533-4432-8953-32FC218944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36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C8D892F-912C-4B2D-9324-903E1F5F213A}"/>
                  </a:ext>
                </a:extLst>
              </p:cNvPr>
              <p:cNvSpPr txBox="1"/>
              <p:nvPr/>
            </p:nvSpPr>
            <p:spPr>
              <a:xfrm>
                <a:off x="405882" y="615665"/>
                <a:ext cx="11380237" cy="9541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R="0" algn="l"/>
                <a:r>
                  <a:rPr lang="en-US" sz="2800" b="1" dirty="0">
                    <a:solidFill>
                      <a:srgbClr val="000000"/>
                    </a:solidFill>
                    <a:latin typeface="Avenir Next LT Pro" panose="020B0504020202020204" pitchFamily="34" charset="0"/>
                  </a:rPr>
                  <a:t>Matrix inverse </a:t>
                </a:r>
                <a:r>
                  <a:rPr lang="en-US" sz="2800" i="0" u="none" strike="noStrike" baseline="0" dirty="0">
                    <a:solidFill>
                      <a:srgbClr val="000000"/>
                    </a:solidFill>
                    <a:latin typeface="Avenir Next LT Pro" panose="020B0504020202020204" pitchFamily="34" charset="0"/>
                  </a:rPr>
                  <a:t>of a square matrix </a:t>
                </a:r>
                <a14:m>
                  <m:oMath xmlns:m="http://schemas.openxmlformats.org/officeDocument/2006/math">
                    <m:r>
                      <a:rPr lang="en-US" sz="2800" i="1" u="none" strike="noStrike" baseline="0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2800" i="0" u="none" strike="noStrike" baseline="0" dirty="0">
                    <a:solidFill>
                      <a:srgbClr val="000000"/>
                    </a:solidFill>
                    <a:latin typeface="Avenir Next LT Pro" panose="020B0504020202020204" pitchFamily="34" charset="0"/>
                  </a:rPr>
                  <a:t> is a matrix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 u="none" strike="noStrike" baseline="0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 u="none" strike="noStrike" baseline="0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2800" i="1" u="none" strike="noStrike" baseline="0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2800" b="0" i="1" u="none" strike="noStrike" baseline="0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800" i="0" u="none" strike="noStrike" baseline="0" dirty="0">
                    <a:solidFill>
                      <a:srgbClr val="000000"/>
                    </a:solidFill>
                    <a:latin typeface="Avenir Next LT Pro" panose="020B0504020202020204" pitchFamily="34" charset="0"/>
                  </a:rPr>
                  <a:t>such that </a:t>
                </a:r>
                <a14:m>
                  <m:oMath xmlns:m="http://schemas.openxmlformats.org/officeDocument/2006/math">
                    <m:r>
                      <a:rPr lang="en-US" sz="2800" i="1" u="none" strike="noStrike" baseline="0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sSup>
                      <m:sSupPr>
                        <m:ctrlPr>
                          <a:rPr lang="en-US" sz="2800" i="1" u="none" strike="noStrike" baseline="0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 u="none" strike="noStrike" baseline="0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2800" i="1" u="none" strike="noStrike" baseline="0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2800" i="1" u="none" strike="noStrike" baseline="0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800" i="1" u="none" strike="noStrike" baseline="0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 u="none" strike="noStrike" baseline="0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2800" i="1" u="none" strike="noStrike" baseline="0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2800" i="1" u="none" strike="noStrike" baseline="0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800" i="1" u="none" strike="noStrike" baseline="0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i="1" u="none" strike="noStrike" baseline="0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sz="2800" i="0" u="none" strike="noStrike" baseline="0" dirty="0">
                    <a:solidFill>
                      <a:srgbClr val="000000"/>
                    </a:solidFill>
                    <a:latin typeface="Avenir Next LT Pro" panose="020B0504020202020204" pitchFamily="34" charset="0"/>
                  </a:rPr>
                  <a:t>, where </a:t>
                </a:r>
                <a14:m>
                  <m:oMath xmlns:m="http://schemas.openxmlformats.org/officeDocument/2006/math">
                    <m:r>
                      <a:rPr lang="en-US" sz="2800" i="1" u="none" strike="noStrike" baseline="0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sz="2800" i="0" u="none" strike="noStrike" baseline="0" dirty="0">
                    <a:solidFill>
                      <a:srgbClr val="000000"/>
                    </a:solidFill>
                    <a:latin typeface="Avenir Next LT Pro" panose="020B0504020202020204" pitchFamily="34" charset="0"/>
                  </a:rPr>
                  <a:t> is called an identity matrix.</a:t>
                </a:r>
                <a:endParaRPr lang="en-US" sz="2800" b="0" i="0" u="none" strike="noStrike" baseline="0" dirty="0">
                  <a:solidFill>
                    <a:srgbClr val="000000"/>
                  </a:solidFill>
                  <a:latin typeface="Avenir Next LT Pro" panose="020B0504020202020204" pitchFamily="34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C8D892F-912C-4B2D-9324-903E1F5F21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882" y="615665"/>
                <a:ext cx="11380237" cy="954107"/>
              </a:xfrm>
              <a:prstGeom prst="rect">
                <a:avLst/>
              </a:prstGeom>
              <a:blipFill>
                <a:blip r:embed="rId4"/>
                <a:stretch>
                  <a:fillRect l="-1125" t="-6369" b="-171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A5C0337-AA48-43BD-9DE7-A36ECC88927B}"/>
                  </a:ext>
                </a:extLst>
              </p:cNvPr>
              <p:cNvSpPr txBox="1"/>
              <p:nvPr/>
            </p:nvSpPr>
            <p:spPr>
              <a:xfrm>
                <a:off x="99371" y="2016707"/>
                <a:ext cx="3498979" cy="99950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A5C0337-AA48-43BD-9DE7-A36ECC8892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371" y="2016707"/>
                <a:ext cx="3498979" cy="99950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7CB2DAA-6FB5-4366-BD30-061958561615}"/>
                  </a:ext>
                </a:extLst>
              </p:cNvPr>
              <p:cNvSpPr txBox="1"/>
              <p:nvPr/>
            </p:nvSpPr>
            <p:spPr>
              <a:xfrm>
                <a:off x="2471057" y="2247102"/>
                <a:ext cx="3498979" cy="61343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7CB2DAA-6FB5-4366-BD30-0619585616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1057" y="2247102"/>
                <a:ext cx="3498979" cy="61343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52C73C7-CF30-470C-BFE8-8B42F67E5ADE}"/>
                  </a:ext>
                </a:extLst>
              </p:cNvPr>
              <p:cNvSpPr txBox="1"/>
              <p:nvPr/>
            </p:nvSpPr>
            <p:spPr>
              <a:xfrm>
                <a:off x="6641474" y="2177543"/>
                <a:ext cx="4182036" cy="82958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f>
                                <m:f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mr>
                        </m:m>
                      </m:e>
                    </m:d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</m:m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52C73C7-CF30-470C-BFE8-8B42F67E5A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1474" y="2177543"/>
                <a:ext cx="4182036" cy="82958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0A498977-271D-4CCA-AC03-AF66F428BBEA}"/>
              </a:ext>
            </a:extLst>
          </p:cNvPr>
          <p:cNvSpPr txBox="1"/>
          <p:nvPr/>
        </p:nvSpPr>
        <p:spPr>
          <a:xfrm>
            <a:off x="405882" y="3463147"/>
            <a:ext cx="11380237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indent="-457200" algn="l">
              <a:buFont typeface="Arial" panose="020B0604020202020204" pitchFamily="34" charset="0"/>
              <a:buChar char="•"/>
            </a:pPr>
            <a:r>
              <a:rPr lang="en-US" sz="2800" i="0" u="none" strike="noStrike" baseline="0" dirty="0">
                <a:solidFill>
                  <a:srgbClr val="000000"/>
                </a:solidFill>
                <a:latin typeface="Avenir Next LT Pro" panose="020B0504020202020204" pitchFamily="34" charset="0"/>
              </a:rPr>
              <a:t>A </a:t>
            </a:r>
            <a:r>
              <a:rPr lang="en-US" sz="2800" dirty="0">
                <a:solidFill>
                  <a:srgbClr val="000000"/>
                </a:solidFill>
                <a:latin typeface="Avenir Next LT Pro" panose="020B0504020202020204" pitchFamily="34" charset="0"/>
              </a:rPr>
              <a:t>square matrix A is invertible </a:t>
            </a:r>
            <a:r>
              <a:rPr lang="en-US" sz="2800" dirty="0" err="1">
                <a:solidFill>
                  <a:srgbClr val="000000"/>
                </a:solidFill>
                <a:latin typeface="Avenir Next LT Pro" panose="020B0504020202020204" pitchFamily="34" charset="0"/>
              </a:rPr>
              <a:t>iff</a:t>
            </a:r>
            <a:r>
              <a:rPr lang="en-US" sz="2800" dirty="0">
                <a:solidFill>
                  <a:srgbClr val="000000"/>
                </a:solidFill>
                <a:latin typeface="Avenir Next LT Pro" panose="020B0504020202020204" pitchFamily="34" charset="0"/>
              </a:rPr>
              <a:t> its determinant is nonzero.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  <a:latin typeface="Avenir Next LT Pro" panose="020B0504020202020204" pitchFamily="34" charset="0"/>
              </a:rPr>
              <a:t>We won’t play much with non-invertible matrices.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  <a:latin typeface="Avenir Next LT Pro" panose="020B0504020202020204" pitchFamily="34" charset="0"/>
              </a:rPr>
              <a:t>Some properties:</a:t>
            </a:r>
          </a:p>
        </p:txBody>
      </p:sp>
    </p:spTree>
    <p:extLst>
      <p:ext uri="{BB962C8B-B14F-4D97-AF65-F5344CB8AC3E}">
        <p14:creationId xmlns:p14="http://schemas.microsoft.com/office/powerpoint/2010/main" val="400397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A058E4A-20DB-4AF8-BEAE-CF93AA11016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37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718831C3-EC90-4137-B147-C6793CA2D6DF}"/>
                  </a:ext>
                </a:extLst>
              </p:cNvPr>
              <p:cNvSpPr>
                <a:spLocks noGrp="1"/>
              </p:cNvSpPr>
              <p:nvPr>
                <p:ph type="body" sz="quarter" idx="11"/>
              </p:nvPr>
            </p:nvSpPr>
            <p:spPr/>
            <p:txBody>
              <a:bodyPr/>
              <a:lstStyle/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×1</m:t>
                        </m:r>
                      </m:sup>
                    </m:sSup>
                  </m:oMath>
                </a14:m>
                <a:r>
                  <a:rPr lang="en-US" dirty="0"/>
                  <a:t> (x is a d-dimensional column vector), what would I call the operation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/>
                  <a:t> and what shape would the result have?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718831C3-EC90-4137-B147-C6793CA2D6D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BEAFD7-2CB7-4FF4-93E7-65EA566853B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Dot product, 1x1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ED71502-C653-44CE-8CAF-F52E8B3DB1D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Inner product, 1x1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16CFE79-0900-445F-B046-27AF0CF9D70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Outer product, </a:t>
            </a:r>
            <a:r>
              <a:rPr lang="en-US" dirty="0" err="1"/>
              <a:t>dxd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B7D7901-E0E9-43A4-96DE-735478F889D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Cartesian product, dx1</a:t>
            </a:r>
          </a:p>
        </p:txBody>
      </p:sp>
    </p:spTree>
    <p:extLst>
      <p:ext uri="{BB962C8B-B14F-4D97-AF65-F5344CB8AC3E}">
        <p14:creationId xmlns:p14="http://schemas.microsoft.com/office/powerpoint/2010/main" val="374213011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89E9070-5598-49C3-B6DB-FE576F4DC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Algebra Review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B3CF454-3533-4432-8953-32FC218944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38</a:t>
            </a:fld>
            <a:endParaRPr lang="en-US"/>
          </a:p>
        </p:txBody>
      </p:sp>
      <p:sp>
        <p:nvSpPr>
          <p:cNvPr id="5" name="Left Bracket 4">
            <a:extLst>
              <a:ext uri="{FF2B5EF4-FFF2-40B4-BE49-F238E27FC236}">
                <a16:creationId xmlns:a16="http://schemas.microsoft.com/office/drawing/2014/main" id="{B30ED045-8CB4-41C5-9FF7-94E3267241B3}"/>
              </a:ext>
            </a:extLst>
          </p:cNvPr>
          <p:cNvSpPr/>
          <p:nvPr/>
        </p:nvSpPr>
        <p:spPr>
          <a:xfrm flipH="1">
            <a:off x="5690118" y="494522"/>
            <a:ext cx="811763" cy="5374433"/>
          </a:xfrm>
          <a:prstGeom prst="leftBracket">
            <a:avLst>
              <a:gd name="adj" fmla="val 298054"/>
            </a:avLst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5213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89E9070-5598-49C3-B6DB-FE576F4DC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Extending to Higher Dimensions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B3CF454-3533-4432-8953-32FC218944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39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9F6E0A2-B48B-4CEC-8202-968A6AD75DEF}"/>
                  </a:ext>
                </a:extLst>
              </p:cNvPr>
              <p:cNvSpPr txBox="1"/>
              <p:nvPr/>
            </p:nvSpPr>
            <p:spPr>
              <a:xfrm>
                <a:off x="562946" y="1002735"/>
                <a:ext cx="11380237" cy="22467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R="0" algn="l"/>
                <a:r>
                  <a:rPr lang="en-US" sz="2800" b="0" i="0" u="none" strike="noStrike" baseline="0" dirty="0">
                    <a:solidFill>
                      <a:srgbClr val="000000"/>
                    </a:solidFill>
                    <a:latin typeface="Avenir Next LT Pro" panose="020B0504020202020204" pitchFamily="34" charset="0"/>
                  </a:rPr>
                  <a:t>Same approach works in higher dimensions (i.e.,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u="none" strike="noStrike" baseline="0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u="none" strike="noStrike" baseline="0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b="0" i="1" u="none" strike="noStrike" baseline="0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800" b="0" i="0" u="none" strike="noStrike" baseline="0" dirty="0">
                    <a:solidFill>
                      <a:srgbClr val="000000"/>
                    </a:solidFill>
                    <a:latin typeface="Avenir Next LT Pro" panose="020B0504020202020204" pitchFamily="34" charset="0"/>
                  </a:rPr>
                  <a:t> is a vector)</a:t>
                </a:r>
              </a:p>
              <a:p>
                <a:pPr marR="0" algn="l"/>
                <a:endParaRPr lang="en-US" sz="2800" dirty="0">
                  <a:solidFill>
                    <a:srgbClr val="000000"/>
                  </a:solidFill>
                  <a:latin typeface="Avenir Next LT Pro" panose="020B0504020202020204" pitchFamily="34" charset="0"/>
                </a:endParaRPr>
              </a:p>
              <a:p>
                <a:pPr marL="914400" lvl="1" indent="-457200"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rgbClr val="000000"/>
                    </a:solidFill>
                    <a:latin typeface="Avenir Next LT Pro" panose="020B0504020202020204" pitchFamily="34" charset="0"/>
                  </a:rPr>
                  <a:t>Take partial derivative for each weight</a:t>
                </a:r>
              </a:p>
              <a:p>
                <a:pPr marL="914400" lvl="1" indent="-457200"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rgbClr val="000000"/>
                    </a:solidFill>
                    <a:latin typeface="Avenir Next LT Pro" panose="020B0504020202020204" pitchFamily="34" charset="0"/>
                  </a:rPr>
                  <a:t>Set all partial derivatives to zero</a:t>
                </a:r>
              </a:p>
              <a:p>
                <a:pPr marL="914400" lvl="1" indent="-457200"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rgbClr val="000000"/>
                    </a:solidFill>
                    <a:latin typeface="Avenir Next LT Pro" panose="020B0504020202020204" pitchFamily="34" charset="0"/>
                  </a:rPr>
                  <a:t>Solve the system of equations simultaneously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9F6E0A2-B48B-4CEC-8202-968A6AD75D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946" y="1002735"/>
                <a:ext cx="11380237" cy="2246769"/>
              </a:xfrm>
              <a:prstGeom prst="rect">
                <a:avLst/>
              </a:prstGeom>
              <a:blipFill>
                <a:blip r:embed="rId2"/>
                <a:stretch>
                  <a:fillRect l="-1071" t="-2439" b="-67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200681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3A981-7F15-43D6-9E31-A33EC1FDA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First Probabilistic Learning Algorithm: MLE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D181279-2938-4BFF-9F00-DEA8F9D027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4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8A9809-5F52-4810-B91D-A73A012293E8}"/>
              </a:ext>
            </a:extLst>
          </p:cNvPr>
          <p:cNvSpPr txBox="1"/>
          <p:nvPr/>
        </p:nvSpPr>
        <p:spPr>
          <a:xfrm>
            <a:off x="1008858" y="6412808"/>
            <a:ext cx="111831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A5A5A5"/>
                </a:solidFill>
                <a:latin typeface="Avenir Book" charset="0"/>
              </a:rPr>
              <a:t>This slide in no way condones or encourages underground mascot fights or illegal gambling. Even if we would win.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9C7740-5986-4878-BB02-D1D255A33D86}"/>
              </a:ext>
            </a:extLst>
          </p:cNvPr>
          <p:cNvSpPr txBox="1"/>
          <p:nvPr/>
        </p:nvSpPr>
        <p:spPr>
          <a:xfrm>
            <a:off x="512900" y="781742"/>
            <a:ext cx="1145827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Avenir Next LT Pro" panose="020B0504020202020204" pitchFamily="34" charset="0"/>
              </a:rPr>
              <a:t>After taking this course, you drop out of OSU and join an illegal betting company focused on </a:t>
            </a:r>
            <a:r>
              <a:rPr lang="en-US" sz="2000" b="1" dirty="0">
                <a:latin typeface="Avenir Next LT Pro" panose="020B0504020202020204" pitchFamily="34" charset="0"/>
              </a:rPr>
              <a:t>underground mascot fights </a:t>
            </a:r>
            <a:r>
              <a:rPr lang="en-US" sz="2000" dirty="0">
                <a:latin typeface="Avenir Next LT Pro" panose="020B0504020202020204" pitchFamily="34" charset="0"/>
              </a:rPr>
              <a:t>because you want to start making some </a:t>
            </a: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Avenir Next LT Pro" panose="020B0504020202020204" pitchFamily="34" charset="0"/>
              </a:rPr>
              <a:t>real money with ML</a:t>
            </a:r>
            <a:r>
              <a:rPr lang="en-US" sz="2000" dirty="0">
                <a:latin typeface="Avenir Next LT Pro" panose="020B0504020202020204" pitchFamily="34" charset="0"/>
              </a:rPr>
              <a:t>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DF2A271-989F-4457-A861-E1C38FACFCE5}"/>
              </a:ext>
            </a:extLst>
          </p:cNvPr>
          <p:cNvSpPr txBox="1"/>
          <p:nvPr/>
        </p:nvSpPr>
        <p:spPr>
          <a:xfrm>
            <a:off x="512901" y="1939347"/>
            <a:ext cx="1116619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Avenir Next LT Pro" panose="020B0504020202020204" pitchFamily="34" charset="0"/>
              </a:rPr>
              <a:t>Your new boss asks you: </a:t>
            </a:r>
            <a:endParaRPr lang="en-US" sz="2000" dirty="0">
              <a:latin typeface="Avenir Next LT Pro" panose="020B0504020202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venir Next LT Pro" panose="020B0504020202020204" pitchFamily="34" charset="0"/>
              </a:rPr>
              <a:t>If Benny Beaver and the Oregon Duck face off,</a:t>
            </a:r>
            <a:br>
              <a:rPr lang="en-US" sz="2000" dirty="0">
                <a:latin typeface="Avenir Next LT Pro" panose="020B0504020202020204" pitchFamily="34" charset="0"/>
              </a:rPr>
            </a:br>
            <a:r>
              <a:rPr lang="en-US" sz="2000" dirty="0">
                <a:latin typeface="Avenir Next LT Pro" panose="020B0504020202020204" pitchFamily="34" charset="0"/>
              </a:rPr>
              <a:t>what is the probability Benny wins?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3D1172C-44DC-476E-86A3-324A313FCEA1}"/>
              </a:ext>
            </a:extLst>
          </p:cNvPr>
          <p:cNvGrpSpPr/>
          <p:nvPr/>
        </p:nvGrpSpPr>
        <p:grpSpPr>
          <a:xfrm>
            <a:off x="7952791" y="1939347"/>
            <a:ext cx="3454705" cy="3925408"/>
            <a:chOff x="7756848" y="1981827"/>
            <a:chExt cx="3454705" cy="3925408"/>
          </a:xfrm>
        </p:grpSpPr>
        <p:pic>
          <p:nvPicPr>
            <p:cNvPr id="11266" name="Picture 2" descr="Benny Beaver shines in Mascot Challenge - YouTube">
              <a:extLst>
                <a:ext uri="{FF2B5EF4-FFF2-40B4-BE49-F238E27FC236}">
                  <a16:creationId xmlns:a16="http://schemas.microsoft.com/office/drawing/2014/main" id="{DBAED7F9-B2C9-48ED-934F-16F690ED075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195" t="9195" r="12405" b="12405"/>
            <a:stretch/>
          </p:blipFill>
          <p:spPr bwMode="auto">
            <a:xfrm>
              <a:off x="7756848" y="1981827"/>
              <a:ext cx="3454705" cy="1943272"/>
            </a:xfrm>
            <a:prstGeom prst="round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268" name="Picture 4" descr="Coronavirus: We all can relate to University of Oregon mascot's video –  WHIO TV 7 and WHIO Radio">
              <a:extLst>
                <a:ext uri="{FF2B5EF4-FFF2-40B4-BE49-F238E27FC236}">
                  <a16:creationId xmlns:a16="http://schemas.microsoft.com/office/drawing/2014/main" id="{DBA16296-EBF1-448A-983F-F412AC54E9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56848" y="3963963"/>
              <a:ext cx="3454705" cy="1943272"/>
            </a:xfrm>
            <a:prstGeom prst="round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19B70E0C-CBEA-43DF-A2C6-F7032E42D8FD}"/>
                </a:ext>
              </a:extLst>
            </p:cNvPr>
            <p:cNvSpPr/>
            <p:nvPr/>
          </p:nvSpPr>
          <p:spPr>
            <a:xfrm>
              <a:off x="9180955" y="3621854"/>
              <a:ext cx="606490" cy="606490"/>
            </a:xfrm>
            <a:prstGeom prst="ellipse">
              <a:avLst/>
            </a:prstGeom>
            <a:ln w="76200"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VS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A7DFB617-7AB6-4F7F-87E0-81BDA06B4BEE}"/>
              </a:ext>
            </a:extLst>
          </p:cNvPr>
          <p:cNvSpPr txBox="1"/>
          <p:nvPr/>
        </p:nvSpPr>
        <p:spPr>
          <a:xfrm>
            <a:off x="512901" y="3165428"/>
            <a:ext cx="11166198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Avenir Next LT Pro" panose="020B0504020202020204" pitchFamily="34" charset="0"/>
              </a:rPr>
              <a:t>Knowing that data is everything, you ask: </a:t>
            </a:r>
            <a:endParaRPr lang="en-US" sz="2000" dirty="0">
              <a:latin typeface="Avenir Next LT Pro" panose="020B0504020202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venir Next LT Pro" panose="020B0504020202020204" pitchFamily="34" charset="0"/>
              </a:rPr>
              <a:t>What happened in the past?</a:t>
            </a:r>
            <a:br>
              <a:rPr lang="en-US" sz="2000" dirty="0">
                <a:latin typeface="Avenir Next LT Pro" panose="020B0504020202020204" pitchFamily="34" charset="0"/>
              </a:rPr>
            </a:br>
            <a:br>
              <a:rPr lang="en-US" sz="2000" dirty="0">
                <a:latin typeface="Avenir Next LT Pro" panose="020B0504020202020204" pitchFamily="34" charset="0"/>
              </a:rPr>
            </a:br>
            <a:r>
              <a:rPr lang="en-US" sz="2000" dirty="0">
                <a:latin typeface="Avenir Next LT Pro" panose="020B0504020202020204" pitchFamily="34" charset="0"/>
              </a:rPr>
              <a:t>	        </a:t>
            </a:r>
            <a:r>
              <a:rPr lang="en-US" sz="2000" b="1" dirty="0">
                <a:latin typeface="Avenir Next LT Pro" panose="020B0504020202020204" pitchFamily="34" charset="0"/>
              </a:rPr>
              <a:t>W, W, L, L, W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C6B4D23-BF08-44DD-B86C-5BAE717C2E07}"/>
              </a:ext>
            </a:extLst>
          </p:cNvPr>
          <p:cNvSpPr txBox="1"/>
          <p:nvPr/>
        </p:nvSpPr>
        <p:spPr>
          <a:xfrm>
            <a:off x="512900" y="5034276"/>
            <a:ext cx="111661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Avenir Next LT Pro" panose="020B0504020202020204" pitchFamily="34" charset="0"/>
              </a:rPr>
              <a:t>You say P(Benny Wins) = ?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8AC62C9-D11E-4EBB-A6A9-F99836E303D6}"/>
              </a:ext>
            </a:extLst>
          </p:cNvPr>
          <p:cNvSpPr txBox="1"/>
          <p:nvPr/>
        </p:nvSpPr>
        <p:spPr>
          <a:xfrm>
            <a:off x="512900" y="5637511"/>
            <a:ext cx="111661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Avenir Next LT Pro" panose="020B0504020202020204" pitchFamily="34" charset="0"/>
              </a:rPr>
              <a:t>Why?</a:t>
            </a:r>
          </a:p>
        </p:txBody>
      </p:sp>
    </p:spTree>
    <p:extLst>
      <p:ext uri="{BB962C8B-B14F-4D97-AF65-F5344CB8AC3E}">
        <p14:creationId xmlns:p14="http://schemas.microsoft.com/office/powerpoint/2010/main" val="2883810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852EB5-222F-4D7E-8045-4C626F25C4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Multidimensional Linear Regression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B5A5565-B860-4B65-A9E5-C328F12CD8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40</a:t>
            </a:fld>
            <a:endParaRPr lang="en-US"/>
          </a:p>
        </p:txBody>
      </p:sp>
      <p:graphicFrame>
        <p:nvGraphicFramePr>
          <p:cNvPr id="4" name="Table 9">
            <a:extLst>
              <a:ext uri="{FF2B5EF4-FFF2-40B4-BE49-F238E27FC236}">
                <a16:creationId xmlns:a16="http://schemas.microsoft.com/office/drawing/2014/main" id="{0A6D2C99-867C-40AC-A62A-A1073671B2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0699182"/>
              </p:ext>
            </p:extLst>
          </p:nvPr>
        </p:nvGraphicFramePr>
        <p:xfrm>
          <a:off x="261432" y="1427916"/>
          <a:ext cx="3573450" cy="49549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1150">
                  <a:extLst>
                    <a:ext uri="{9D8B030D-6E8A-4147-A177-3AD203B41FA5}">
                      <a16:colId xmlns:a16="http://schemas.microsoft.com/office/drawing/2014/main" val="3698383425"/>
                    </a:ext>
                  </a:extLst>
                </a:gridCol>
                <a:gridCol w="1191150">
                  <a:extLst>
                    <a:ext uri="{9D8B030D-6E8A-4147-A177-3AD203B41FA5}">
                      <a16:colId xmlns:a16="http://schemas.microsoft.com/office/drawing/2014/main" val="605542765"/>
                    </a:ext>
                  </a:extLst>
                </a:gridCol>
                <a:gridCol w="1191150">
                  <a:extLst>
                    <a:ext uri="{9D8B030D-6E8A-4147-A177-3AD203B41FA5}">
                      <a16:colId xmlns:a16="http://schemas.microsoft.com/office/drawing/2014/main" val="3838937866"/>
                    </a:ext>
                  </a:extLst>
                </a:gridCol>
              </a:tblGrid>
              <a:tr h="291465"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ysClr val="windowText" lastClr="000000"/>
                          </a:solidFill>
                          <a:latin typeface="Avenir Next LT Pro" panose="020B0504020202020204" pitchFamily="34" charset="0"/>
                        </a:rPr>
                        <a:t>X</a:t>
                      </a:r>
                    </a:p>
                  </a:txBody>
                  <a:tcPr marL="0" marR="0" marT="0" marB="0" anchor="ctr"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800" b="1" dirty="0">
                        <a:solidFill>
                          <a:sysClr val="windowText" lastClr="000000"/>
                        </a:solidFill>
                        <a:latin typeface="Avenir Next LT Pro" panose="020B05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ysClr val="windowText" lastClr="000000"/>
                          </a:solidFill>
                          <a:latin typeface="Avenir Next LT Pro" panose="020B0504020202020204" pitchFamily="34" charset="0"/>
                        </a:rPr>
                        <a:t>Y</a:t>
                      </a:r>
                    </a:p>
                  </a:txBody>
                  <a:tcPr marL="0" marR="0" marT="0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533296"/>
                  </a:ext>
                </a:extLst>
              </a:tr>
              <a:tr h="291465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ysClr val="windowText" lastClr="000000"/>
                          </a:solidFill>
                          <a:latin typeface="Avenir Next LT Pro" panose="020B0504020202020204" pitchFamily="34" charset="0"/>
                        </a:rPr>
                        <a:t>F</a:t>
                      </a:r>
                    </a:p>
                  </a:txBody>
                  <a:tcPr marL="0" marR="0" marT="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ysClr val="windowText" lastClr="000000"/>
                          </a:solidFill>
                          <a:latin typeface="Avenir Next LT Pro" panose="020B0504020202020204" pitchFamily="34" charset="0"/>
                        </a:rPr>
                        <a:t>H</a:t>
                      </a:r>
                    </a:p>
                  </a:txBody>
                  <a:tcPr marL="0" marR="0" marT="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ysClr val="windowText" lastClr="000000"/>
                          </a:solidFill>
                          <a:latin typeface="Avenir Next LT Pro" panose="020B0504020202020204" pitchFamily="34" charset="0"/>
                        </a:rPr>
                        <a:t>CPS</a:t>
                      </a:r>
                    </a:p>
                  </a:txBody>
                  <a:tcPr marL="0" marR="0" marT="0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5545858"/>
                  </a:ext>
                </a:extLst>
              </a:tr>
              <a:tr h="291465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ysClr val="windowText" lastClr="000000"/>
                          </a:solidFill>
                          <a:latin typeface="Avenir Next LT Pro" panose="020B0504020202020204" pitchFamily="34" charset="0"/>
                        </a:rPr>
                        <a:t>88.6</a:t>
                      </a:r>
                    </a:p>
                  </a:txBody>
                  <a:tcPr marL="0" marR="0" marT="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ysClr val="windowText" lastClr="000000"/>
                          </a:solidFill>
                          <a:latin typeface="Avenir Next LT Pro" panose="020B0504020202020204" pitchFamily="34" charset="0"/>
                        </a:rPr>
                        <a:t>30</a:t>
                      </a:r>
                    </a:p>
                  </a:txBody>
                  <a:tcPr marL="0" marR="0" marT="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ysClr val="windowText" lastClr="000000"/>
                          </a:solidFill>
                          <a:latin typeface="Avenir Next LT Pro" panose="020B0504020202020204" pitchFamily="34" charset="0"/>
                        </a:rPr>
                        <a:t>20</a:t>
                      </a:r>
                    </a:p>
                  </a:txBody>
                  <a:tcPr marL="0" marR="0" marT="0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8431437"/>
                  </a:ext>
                </a:extLst>
              </a:tr>
              <a:tr h="291465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ysClr val="windowText" lastClr="000000"/>
                          </a:solidFill>
                          <a:latin typeface="Avenir Next LT Pro" panose="020B0504020202020204" pitchFamily="34" charset="0"/>
                        </a:rPr>
                        <a:t>71.6</a:t>
                      </a:r>
                    </a:p>
                  </a:txBody>
                  <a:tcPr marL="0" marR="0" marT="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ysClr val="windowText" lastClr="000000"/>
                          </a:solidFill>
                          <a:latin typeface="Avenir Next LT Pro" panose="020B0504020202020204" pitchFamily="34" charset="0"/>
                        </a:rPr>
                        <a:t>28</a:t>
                      </a:r>
                    </a:p>
                  </a:txBody>
                  <a:tcPr marL="0" marR="0" marT="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ysClr val="windowText" lastClr="000000"/>
                          </a:solidFill>
                          <a:latin typeface="Avenir Next LT Pro" panose="020B0504020202020204" pitchFamily="34" charset="0"/>
                        </a:rPr>
                        <a:t>16</a:t>
                      </a:r>
                    </a:p>
                  </a:txBody>
                  <a:tcPr marL="0" marR="0" marT="0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7930586"/>
                  </a:ext>
                </a:extLst>
              </a:tr>
              <a:tr h="291465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ysClr val="windowText" lastClr="000000"/>
                          </a:solidFill>
                          <a:latin typeface="Avenir Next LT Pro" panose="020B0504020202020204" pitchFamily="34" charset="0"/>
                        </a:rPr>
                        <a:t>93.3</a:t>
                      </a:r>
                    </a:p>
                  </a:txBody>
                  <a:tcPr marL="0" marR="0" marT="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ysClr val="windowText" lastClr="000000"/>
                          </a:solidFill>
                          <a:latin typeface="Avenir Next LT Pro" panose="020B0504020202020204" pitchFamily="34" charset="0"/>
                        </a:rPr>
                        <a:t>32</a:t>
                      </a:r>
                    </a:p>
                  </a:txBody>
                  <a:tcPr marL="0" marR="0" marT="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ysClr val="windowText" lastClr="000000"/>
                          </a:solidFill>
                          <a:latin typeface="Avenir Next LT Pro" panose="020B0504020202020204" pitchFamily="34" charset="0"/>
                        </a:rPr>
                        <a:t>19.8</a:t>
                      </a:r>
                    </a:p>
                  </a:txBody>
                  <a:tcPr marL="0" marR="0" marT="0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5755217"/>
                  </a:ext>
                </a:extLst>
              </a:tr>
              <a:tr h="291465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ysClr val="windowText" lastClr="000000"/>
                          </a:solidFill>
                          <a:latin typeface="Avenir Next LT Pro" panose="020B0504020202020204" pitchFamily="34" charset="0"/>
                        </a:rPr>
                        <a:t>84.3</a:t>
                      </a:r>
                    </a:p>
                  </a:txBody>
                  <a:tcPr marL="0" marR="0" marT="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ysClr val="windowText" lastClr="000000"/>
                          </a:solidFill>
                          <a:latin typeface="Avenir Next LT Pro" panose="020B0504020202020204" pitchFamily="34" charset="0"/>
                        </a:rPr>
                        <a:t>30</a:t>
                      </a:r>
                    </a:p>
                  </a:txBody>
                  <a:tcPr marL="0" marR="0" marT="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ysClr val="windowText" lastClr="000000"/>
                          </a:solidFill>
                          <a:latin typeface="Avenir Next LT Pro" panose="020B0504020202020204" pitchFamily="34" charset="0"/>
                        </a:rPr>
                        <a:t>18.4</a:t>
                      </a:r>
                    </a:p>
                  </a:txBody>
                  <a:tcPr marL="0" marR="0" marT="0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0278209"/>
                  </a:ext>
                </a:extLst>
              </a:tr>
              <a:tr h="291465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ysClr val="windowText" lastClr="000000"/>
                          </a:solidFill>
                          <a:latin typeface="Avenir Next LT Pro" panose="020B0504020202020204" pitchFamily="34" charset="0"/>
                        </a:rPr>
                        <a:t>80.6</a:t>
                      </a:r>
                    </a:p>
                  </a:txBody>
                  <a:tcPr marL="0" marR="0" marT="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ysClr val="windowText" lastClr="000000"/>
                          </a:solidFill>
                          <a:latin typeface="Avenir Next LT Pro" panose="020B0504020202020204" pitchFamily="34" charset="0"/>
                        </a:rPr>
                        <a:t>29</a:t>
                      </a:r>
                    </a:p>
                  </a:txBody>
                  <a:tcPr marL="0" marR="0" marT="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ysClr val="windowText" lastClr="000000"/>
                          </a:solidFill>
                          <a:latin typeface="Avenir Next LT Pro" panose="020B0504020202020204" pitchFamily="34" charset="0"/>
                        </a:rPr>
                        <a:t>17.1</a:t>
                      </a:r>
                    </a:p>
                  </a:txBody>
                  <a:tcPr marL="0" marR="0" marT="0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4939310"/>
                  </a:ext>
                </a:extLst>
              </a:tr>
              <a:tr h="291465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ysClr val="windowText" lastClr="000000"/>
                          </a:solidFill>
                          <a:latin typeface="Avenir Next LT Pro" panose="020B0504020202020204" pitchFamily="34" charset="0"/>
                        </a:rPr>
                        <a:t>75.2</a:t>
                      </a:r>
                    </a:p>
                  </a:txBody>
                  <a:tcPr marL="0" marR="0" marT="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ysClr val="windowText" lastClr="000000"/>
                          </a:solidFill>
                          <a:latin typeface="Avenir Next LT Pro" panose="020B0504020202020204" pitchFamily="34" charset="0"/>
                        </a:rPr>
                        <a:t>24</a:t>
                      </a:r>
                    </a:p>
                  </a:txBody>
                  <a:tcPr marL="0" marR="0" marT="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ysClr val="windowText" lastClr="000000"/>
                          </a:solidFill>
                          <a:latin typeface="Avenir Next LT Pro" panose="020B0504020202020204" pitchFamily="34" charset="0"/>
                        </a:rPr>
                        <a:t>15.5</a:t>
                      </a:r>
                    </a:p>
                  </a:txBody>
                  <a:tcPr marL="0" marR="0" marT="0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3020218"/>
                  </a:ext>
                </a:extLst>
              </a:tr>
              <a:tr h="291465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ysClr val="windowText" lastClr="000000"/>
                          </a:solidFill>
                          <a:latin typeface="Avenir Next LT Pro" panose="020B0504020202020204" pitchFamily="34" charset="0"/>
                        </a:rPr>
                        <a:t>69.7</a:t>
                      </a:r>
                    </a:p>
                  </a:txBody>
                  <a:tcPr marL="0" marR="0" marT="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ysClr val="windowText" lastClr="000000"/>
                          </a:solidFill>
                          <a:latin typeface="Avenir Next LT Pro" panose="020B0504020202020204" pitchFamily="34" charset="0"/>
                        </a:rPr>
                        <a:t>20</a:t>
                      </a:r>
                    </a:p>
                  </a:txBody>
                  <a:tcPr marL="0" marR="0" marT="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ysClr val="windowText" lastClr="000000"/>
                          </a:solidFill>
                          <a:latin typeface="Avenir Next LT Pro" panose="020B0504020202020204" pitchFamily="34" charset="0"/>
                        </a:rPr>
                        <a:t>14.7</a:t>
                      </a:r>
                    </a:p>
                  </a:txBody>
                  <a:tcPr marL="0" marR="0" marT="0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9937639"/>
                  </a:ext>
                </a:extLst>
              </a:tr>
              <a:tr h="291465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ysClr val="windowText" lastClr="000000"/>
                          </a:solidFill>
                          <a:latin typeface="Avenir Next LT Pro" panose="020B0504020202020204" pitchFamily="34" charset="0"/>
                        </a:rPr>
                        <a:t>82</a:t>
                      </a:r>
                    </a:p>
                  </a:txBody>
                  <a:tcPr marL="0" marR="0" marT="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ysClr val="windowText" lastClr="000000"/>
                          </a:solidFill>
                          <a:latin typeface="Avenir Next LT Pro" panose="020B0504020202020204" pitchFamily="34" charset="0"/>
                        </a:rPr>
                        <a:t>30</a:t>
                      </a:r>
                    </a:p>
                  </a:txBody>
                  <a:tcPr marL="0" marR="0" marT="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ysClr val="windowText" lastClr="000000"/>
                          </a:solidFill>
                          <a:latin typeface="Avenir Next LT Pro" panose="020B0504020202020204" pitchFamily="34" charset="0"/>
                        </a:rPr>
                        <a:t>17.1</a:t>
                      </a:r>
                    </a:p>
                  </a:txBody>
                  <a:tcPr marL="0" marR="0" marT="0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1335411"/>
                  </a:ext>
                </a:extLst>
              </a:tr>
              <a:tr h="291465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ysClr val="windowText" lastClr="000000"/>
                          </a:solidFill>
                          <a:latin typeface="Avenir Next LT Pro" panose="020B0504020202020204" pitchFamily="34" charset="0"/>
                        </a:rPr>
                        <a:t>69.4</a:t>
                      </a:r>
                    </a:p>
                  </a:txBody>
                  <a:tcPr marL="0" marR="0" marT="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ysClr val="windowText" lastClr="000000"/>
                          </a:solidFill>
                          <a:latin typeface="Avenir Next LT Pro" panose="020B0504020202020204" pitchFamily="34" charset="0"/>
                        </a:rPr>
                        <a:t>19</a:t>
                      </a:r>
                    </a:p>
                  </a:txBody>
                  <a:tcPr marL="0" marR="0" marT="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ysClr val="windowText" lastClr="000000"/>
                          </a:solidFill>
                          <a:latin typeface="Avenir Next LT Pro" panose="020B0504020202020204" pitchFamily="34" charset="0"/>
                        </a:rPr>
                        <a:t>15.4</a:t>
                      </a:r>
                    </a:p>
                  </a:txBody>
                  <a:tcPr marL="0" marR="0" marT="0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6137533"/>
                  </a:ext>
                </a:extLst>
              </a:tr>
              <a:tr h="291465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ysClr val="windowText" lastClr="000000"/>
                          </a:solidFill>
                          <a:latin typeface="Avenir Next LT Pro" panose="020B0504020202020204" pitchFamily="34" charset="0"/>
                        </a:rPr>
                        <a:t>83.3</a:t>
                      </a:r>
                    </a:p>
                  </a:txBody>
                  <a:tcPr marL="0" marR="0" marT="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ysClr val="windowText" lastClr="000000"/>
                          </a:solidFill>
                          <a:latin typeface="Avenir Next LT Pro" panose="020B0504020202020204" pitchFamily="34" charset="0"/>
                        </a:rPr>
                        <a:t>30</a:t>
                      </a:r>
                    </a:p>
                  </a:txBody>
                  <a:tcPr marL="0" marR="0" marT="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ysClr val="windowText" lastClr="000000"/>
                          </a:solidFill>
                          <a:latin typeface="Avenir Next LT Pro" panose="020B0504020202020204" pitchFamily="34" charset="0"/>
                        </a:rPr>
                        <a:t>16.2</a:t>
                      </a:r>
                    </a:p>
                  </a:txBody>
                  <a:tcPr marL="0" marR="0" marT="0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2838461"/>
                  </a:ext>
                </a:extLst>
              </a:tr>
              <a:tr h="291465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ysClr val="windowText" lastClr="000000"/>
                          </a:solidFill>
                          <a:latin typeface="Avenir Next LT Pro" panose="020B0504020202020204" pitchFamily="34" charset="0"/>
                        </a:rPr>
                        <a:t>79.6</a:t>
                      </a:r>
                    </a:p>
                  </a:txBody>
                  <a:tcPr marL="0" marR="0" marT="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ysClr val="windowText" lastClr="000000"/>
                          </a:solidFill>
                          <a:latin typeface="Avenir Next LT Pro" panose="020B0504020202020204" pitchFamily="34" charset="0"/>
                        </a:rPr>
                        <a:t>28</a:t>
                      </a:r>
                    </a:p>
                  </a:txBody>
                  <a:tcPr marL="0" marR="0" marT="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ysClr val="windowText" lastClr="000000"/>
                          </a:solidFill>
                          <a:latin typeface="Avenir Next LT Pro" panose="020B0504020202020204" pitchFamily="34" charset="0"/>
                        </a:rPr>
                        <a:t>15</a:t>
                      </a:r>
                    </a:p>
                  </a:txBody>
                  <a:tcPr marL="0" marR="0" marT="0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3272363"/>
                  </a:ext>
                </a:extLst>
              </a:tr>
              <a:tr h="291465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ysClr val="windowText" lastClr="000000"/>
                          </a:solidFill>
                          <a:latin typeface="Avenir Next LT Pro" panose="020B0504020202020204" pitchFamily="34" charset="0"/>
                        </a:rPr>
                        <a:t>82.6</a:t>
                      </a:r>
                    </a:p>
                  </a:txBody>
                  <a:tcPr marL="0" marR="0" marT="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ysClr val="windowText" lastClr="000000"/>
                          </a:solidFill>
                          <a:latin typeface="Avenir Next LT Pro" panose="020B0504020202020204" pitchFamily="34" charset="0"/>
                        </a:rPr>
                        <a:t>32</a:t>
                      </a:r>
                    </a:p>
                  </a:txBody>
                  <a:tcPr marL="0" marR="0" marT="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ysClr val="windowText" lastClr="000000"/>
                          </a:solidFill>
                          <a:latin typeface="Avenir Next LT Pro" panose="020B0504020202020204" pitchFamily="34" charset="0"/>
                        </a:rPr>
                        <a:t>17.2</a:t>
                      </a:r>
                    </a:p>
                  </a:txBody>
                  <a:tcPr marL="0" marR="0" marT="0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1404493"/>
                  </a:ext>
                </a:extLst>
              </a:tr>
              <a:tr h="291465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ysClr val="windowText" lastClr="000000"/>
                          </a:solidFill>
                          <a:latin typeface="Avenir Next LT Pro" panose="020B0504020202020204" pitchFamily="34" charset="0"/>
                        </a:rPr>
                        <a:t>80.6</a:t>
                      </a:r>
                    </a:p>
                  </a:txBody>
                  <a:tcPr marL="0" marR="0" marT="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ysClr val="windowText" lastClr="000000"/>
                          </a:solidFill>
                          <a:latin typeface="Avenir Next LT Pro" panose="020B0504020202020204" pitchFamily="34" charset="0"/>
                        </a:rPr>
                        <a:t>30</a:t>
                      </a:r>
                    </a:p>
                  </a:txBody>
                  <a:tcPr marL="0" marR="0" marT="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ysClr val="windowText" lastClr="000000"/>
                          </a:solidFill>
                          <a:latin typeface="Avenir Next LT Pro" panose="020B0504020202020204" pitchFamily="34" charset="0"/>
                        </a:rPr>
                        <a:t>16.</a:t>
                      </a:r>
                    </a:p>
                  </a:txBody>
                  <a:tcPr marL="0" marR="0" marT="0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6659736"/>
                  </a:ext>
                </a:extLst>
              </a:tr>
              <a:tr h="291465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ysClr val="windowText" lastClr="000000"/>
                          </a:solidFill>
                          <a:latin typeface="Avenir Next LT Pro" panose="020B0504020202020204" pitchFamily="34" charset="0"/>
                        </a:rPr>
                        <a:t>83.5</a:t>
                      </a:r>
                    </a:p>
                  </a:txBody>
                  <a:tcPr marL="0" marR="0" marT="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ysClr val="windowText" lastClr="000000"/>
                          </a:solidFill>
                          <a:latin typeface="Avenir Next LT Pro" panose="020B0504020202020204" pitchFamily="34" charset="0"/>
                        </a:rPr>
                        <a:t>30</a:t>
                      </a:r>
                    </a:p>
                  </a:txBody>
                  <a:tcPr marL="0" marR="0" marT="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ysClr val="windowText" lastClr="000000"/>
                          </a:solidFill>
                          <a:latin typeface="Avenir Next LT Pro" panose="020B0504020202020204" pitchFamily="34" charset="0"/>
                        </a:rPr>
                        <a:t>17</a:t>
                      </a:r>
                    </a:p>
                  </a:txBody>
                  <a:tcPr marL="0" marR="0" marT="0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7060009"/>
                  </a:ext>
                </a:extLst>
              </a:tr>
              <a:tr h="291465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ysClr val="windowText" lastClr="000000"/>
                          </a:solidFill>
                          <a:latin typeface="Avenir Next LT Pro" panose="020B0504020202020204" pitchFamily="34" charset="0"/>
                        </a:rPr>
                        <a:t>76.3</a:t>
                      </a:r>
                    </a:p>
                  </a:txBody>
                  <a:tcPr marL="0" marR="0" marT="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ysClr val="windowText" lastClr="000000"/>
                          </a:solidFill>
                          <a:latin typeface="Avenir Next LT Pro" panose="020B0504020202020204" pitchFamily="34" charset="0"/>
                        </a:rPr>
                        <a:t>24</a:t>
                      </a:r>
                    </a:p>
                  </a:txBody>
                  <a:tcPr marL="0" marR="0" marT="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ysClr val="windowText" lastClr="000000"/>
                          </a:solidFill>
                          <a:latin typeface="Avenir Next LT Pro" panose="020B0504020202020204" pitchFamily="34" charset="0"/>
                        </a:rPr>
                        <a:t>14.4</a:t>
                      </a:r>
                    </a:p>
                  </a:txBody>
                  <a:tcPr marL="0" marR="0" marT="0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4262754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E22D1B38-0D1C-489B-8AC3-2557C5865D79}"/>
              </a:ext>
            </a:extLst>
          </p:cNvPr>
          <p:cNvSpPr txBox="1"/>
          <p:nvPr/>
        </p:nvSpPr>
        <p:spPr>
          <a:xfrm>
            <a:off x="321994" y="498436"/>
            <a:ext cx="1154801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0" i="0" u="none" strike="noStrike" baseline="0" dirty="0">
                <a:solidFill>
                  <a:srgbClr val="000000"/>
                </a:solidFill>
                <a:latin typeface="Avenir Next LT Pro" panose="020B0504020202020204" pitchFamily="34" charset="0"/>
              </a:rPr>
              <a:t>Now we consider the more general case that considers multiple input features.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1A934C4-5FE5-4FDB-9607-754364E47285}"/>
                  </a:ext>
                </a:extLst>
              </p:cNvPr>
              <p:cNvSpPr txBox="1"/>
              <p:nvPr/>
            </p:nvSpPr>
            <p:spPr>
              <a:xfrm>
                <a:off x="4460033" y="1235545"/>
                <a:ext cx="7072604" cy="12068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/>
                <a:r>
                  <a:rPr lang="en-US" sz="2400" b="0" i="0" u="none" strike="noStrike" baseline="0" dirty="0">
                    <a:solidFill>
                      <a:srgbClr val="000000"/>
                    </a:solidFill>
                    <a:latin typeface="Avenir Next LT Pro" panose="020B0504020202020204" pitchFamily="34" charset="0"/>
                  </a:rPr>
                  <a:t>In this example, each datapoint now has a 2-dimensional input </a:t>
                </a:r>
                <a14:m>
                  <m:oMath xmlns:m="http://schemas.openxmlformats.org/officeDocument/2006/math">
                    <m:r>
                      <a:rPr lang="en-US" sz="2400" b="1" i="1" u="none" strike="noStrike" baseline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400" b="1" i="1" u="none" strike="noStrike" baseline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b="1" i="1" u="none" strike="noStrike" baseline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400" b="1" i="1" u="none" strike="noStrike" baseline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 u="none" strike="noStrike" baseline="0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u="none" strike="noStrike" baseline="0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b="0" i="1" u="none" strike="noStrike" baseline="0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400" b="0" i="1" u="none" strike="noStrike" baseline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sz="2400" i="1" u="none" strike="noStrike" baseline="0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u="none" strike="noStrike" baseline="0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b="0" i="1" u="none" strike="noStrike" baseline="0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sz="2400" b="1" i="1" u="none" strike="noStrike" baseline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</m:oMath>
                </a14:m>
                <a:r>
                  <a:rPr lang="en-US" sz="2400" b="1" i="0" u="none" strike="noStrike" baseline="0" dirty="0">
                    <a:solidFill>
                      <a:srgbClr val="000000"/>
                    </a:solidFill>
                    <a:latin typeface="Avenir Next LT Pro" panose="020B0504020202020204" pitchFamily="34" charset="0"/>
                  </a:rPr>
                  <a:t> </a:t>
                </a:r>
                <a:r>
                  <a:rPr lang="en-US" sz="2400" i="0" u="none" strike="noStrike" baseline="0" dirty="0">
                    <a:solidFill>
                      <a:srgbClr val="000000"/>
                    </a:solidFill>
                    <a:latin typeface="Avenir Next LT Pro" panose="020B0504020202020204" pitchFamily="34" charset="0"/>
                  </a:rPr>
                  <a:t>where</a:t>
                </a:r>
                <a:r>
                  <a:rPr lang="en-US" sz="2400" i="0" u="none" strike="noStrike" dirty="0">
                    <a:solidFill>
                      <a:srgbClr val="000000"/>
                    </a:solidFill>
                    <a:latin typeface="Avenir Next LT Pro" panose="020B0504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u="none" strike="noStrike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u="none" strike="noStrike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 u="none" strike="noStrike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 u="none" strike="noStrike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i="0" u="none" strike="noStrike" dirty="0">
                    <a:solidFill>
                      <a:srgbClr val="000000"/>
                    </a:solidFill>
                    <a:latin typeface="Avenir Next LT Pro" panose="020B0504020202020204" pitchFamily="34" charset="0"/>
                  </a:rPr>
                  <a:t>is temperature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u="none" strike="noStrike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u="none" strike="noStrike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 u="none" strike="noStrike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i="1" u="none" strike="noStrike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i="0" u="none" strike="noStrike" dirty="0">
                    <a:solidFill>
                      <a:srgbClr val="000000"/>
                    </a:solidFill>
                    <a:latin typeface="Avenir Next LT Pro" panose="020B0504020202020204" pitchFamily="34" charset="0"/>
                  </a:rPr>
                  <a:t>is humidity.</a:t>
                </a:r>
                <a:endParaRPr lang="en-US" sz="2400" b="1" i="0" u="none" strike="noStrike" baseline="0" dirty="0">
                  <a:solidFill>
                    <a:srgbClr val="000000"/>
                  </a:solidFill>
                  <a:latin typeface="Avenir Next LT Pro" panose="020B0504020202020204" pitchFamily="34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1A934C4-5FE5-4FDB-9607-754364E472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0033" y="1235545"/>
                <a:ext cx="7072604" cy="1206869"/>
              </a:xfrm>
              <a:prstGeom prst="rect">
                <a:avLst/>
              </a:prstGeom>
              <a:blipFill>
                <a:blip r:embed="rId2"/>
                <a:stretch>
                  <a:fillRect l="-1379" t="-3535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F4FD564-ACB9-4579-BF05-25BEB43A9B6D}"/>
                  </a:ext>
                </a:extLst>
              </p:cNvPr>
              <p:cNvSpPr txBox="1"/>
              <p:nvPr/>
            </p:nvSpPr>
            <p:spPr>
              <a:xfrm>
                <a:off x="4460033" y="2774682"/>
                <a:ext cx="7072604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/>
                <a:r>
                  <a:rPr lang="en-US" sz="2400" i="0" u="none" strike="noStrike" baseline="0" dirty="0">
                    <a:solidFill>
                      <a:srgbClr val="000000"/>
                    </a:solidFill>
                    <a:latin typeface="Avenir Next LT Pro" panose="020B0504020202020204" pitchFamily="34" charset="0"/>
                  </a:rPr>
                  <a:t>Want to learn:</a:t>
                </a:r>
                <a:r>
                  <a:rPr lang="en-US" sz="2400" i="0" u="none" strike="noStrike" dirty="0">
                    <a:solidFill>
                      <a:srgbClr val="000000"/>
                    </a:solidFill>
                    <a:latin typeface="Avenir Next LT Pro" panose="020B0504020202020204" pitchFamily="34" charset="0"/>
                  </a:rPr>
                  <a:t>        </a:t>
                </a:r>
                <a14:m>
                  <m:oMath xmlns:m="http://schemas.openxmlformats.org/officeDocument/2006/math">
                    <m:r>
                      <a:rPr lang="en-US" sz="2400" b="0" i="1" u="none" strike="noStrike" baseline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b="0" i="1" u="none" strike="noStrike" baseline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i="1" u="none" strike="noStrike" baseline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u="none" strike="noStrike" baseline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u="none" strike="noStrike" baseline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400" i="1" u="none" strike="noStrike" baseline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u="none" strike="noStrike" baseline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u="none" strike="noStrike" baseline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u="none" strike="noStrike" baseline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i="1" u="none" strike="noStrike" baseline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u="none" strike="noStrike" baseline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u="none" strike="noStrike" baseline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sz="2400" i="1" u="none" strike="noStrike" baseline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u="none" strike="noStrike" baseline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u="none" strike="noStrike" baseline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u="none" strike="noStrike" baseline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 u="none" strike="noStrike" baseline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sz="2400" i="0" u="none" strike="noStrike" baseline="0" dirty="0">
                  <a:solidFill>
                    <a:srgbClr val="000000"/>
                  </a:solidFill>
                  <a:latin typeface="Avenir Next LT Pro" panose="020B0504020202020204" pitchFamily="34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F4FD564-ACB9-4579-BF05-25BEB43A9B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0033" y="2774682"/>
                <a:ext cx="7072604" cy="461665"/>
              </a:xfrm>
              <a:prstGeom prst="rect">
                <a:avLst/>
              </a:prstGeom>
              <a:blipFill>
                <a:blip r:embed="rId3"/>
                <a:stretch>
                  <a:fillRect l="-1379" t="-9211" b="-30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B8CB525-C1A9-4D1A-8040-AD974A58A331}"/>
                  </a:ext>
                </a:extLst>
              </p:cNvPr>
              <p:cNvSpPr txBox="1"/>
              <p:nvPr/>
            </p:nvSpPr>
            <p:spPr>
              <a:xfrm>
                <a:off x="4460032" y="3756599"/>
                <a:ext cx="7326583" cy="157620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/>
                <a:r>
                  <a:rPr lang="en-US" sz="2400" b="0" i="0" u="none" strike="noStrike" baseline="0" dirty="0">
                    <a:solidFill>
                      <a:srgbClr val="000000"/>
                    </a:solidFill>
                    <a:latin typeface="Avenir Next LT Pro" panose="020B0504020202020204" pitchFamily="34" charset="0"/>
                  </a:rPr>
                  <a:t>It is inconvenient to have to represent b separately, so we use a small trick to fold it in to w.</a:t>
                </a:r>
              </a:p>
              <a:p>
                <a:pPr marL="569913" lvl="1" indent="-342900">
                  <a:buFont typeface="Arial" panose="020B0604020202020204" pitchFamily="34" charset="0"/>
                  <a:buChar char="•"/>
                </a:pPr>
                <a:r>
                  <a:rPr lang="en-US" sz="2400" b="0" i="0" u="none" strike="noStrike" baseline="0" dirty="0">
                    <a:solidFill>
                      <a:srgbClr val="000000"/>
                    </a:solidFill>
                    <a:latin typeface="Avenir Next LT Pro" panose="020B0504020202020204" pitchFamily="34" charset="0"/>
                  </a:rPr>
                  <a:t>Add a feature to </a:t>
                </a:r>
                <a:r>
                  <a:rPr lang="en-US" sz="2400" dirty="0">
                    <a:solidFill>
                      <a:srgbClr val="000000"/>
                    </a:solidFill>
                    <a:latin typeface="Avenir Next LT Pro" panose="020B0504020202020204" pitchFamily="34" charset="0"/>
                  </a:rPr>
                  <a:t>each </a:t>
                </a:r>
                <a:r>
                  <a:rPr lang="en-US" sz="2400" b="1" dirty="0">
                    <a:solidFill>
                      <a:srgbClr val="000000"/>
                    </a:solidFill>
                    <a:latin typeface="Avenir Next LT Pro" panose="020B0504020202020204" pitchFamily="34" charset="0"/>
                  </a:rPr>
                  <a:t>x </a:t>
                </a:r>
                <a:r>
                  <a:rPr lang="en-US" sz="2400" dirty="0">
                    <a:solidFill>
                      <a:srgbClr val="000000"/>
                    </a:solidFill>
                    <a:latin typeface="Avenir Next LT Pro" panose="020B0504020202020204" pitchFamily="34" charset="0"/>
                  </a:rPr>
                  <a:t>that is a constant 1 -- </a:t>
                </a:r>
                <a14:m>
                  <m:oMath xmlns:m="http://schemas.openxmlformats.org/officeDocument/2006/math">
                    <m:r>
                      <a:rPr lang="en-US" sz="2400" b="1" i="1" u="none" strike="noStrike" baseline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400" b="1" i="1" u="none" strike="noStrike" baseline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b="1" i="1" u="none" strike="noStrike" baseline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400" b="1" i="1" u="none" strike="noStrike" baseline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u="none" strike="noStrike" baseline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1,</m:t>
                            </m:r>
                            <m:r>
                              <a:rPr lang="en-US" sz="2400" b="1" i="1" u="none" strike="noStrike" baseline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sz="2400" i="1" u="none" strike="noStrike" baseline="0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u="none" strike="noStrike" baseline="0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b="0" i="1" u="none" strike="noStrike" baseline="0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400" b="0" i="1" u="none" strike="noStrike" baseline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sz="2400" i="1" u="none" strike="noStrike" baseline="0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u="none" strike="noStrike" baseline="0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b="0" i="1" u="none" strike="noStrike" baseline="0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sz="2400" b="1" i="1" u="none" strike="noStrike" baseline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</m:oMath>
                </a14:m>
                <a:r>
                  <a:rPr lang="en-US" sz="2400" b="1" i="0" u="none" strike="noStrike" baseline="0" dirty="0">
                    <a:solidFill>
                      <a:srgbClr val="000000"/>
                    </a:solidFill>
                    <a:latin typeface="Avenir Next LT Pro" panose="020B0504020202020204" pitchFamily="34" charset="0"/>
                  </a:rPr>
                  <a:t> </a:t>
                </a:r>
                <a:r>
                  <a:rPr lang="en-US" sz="2400" i="0" u="none" strike="noStrike" baseline="0" dirty="0">
                    <a:solidFill>
                      <a:srgbClr val="000000"/>
                    </a:solidFill>
                    <a:latin typeface="Avenir Next LT Pro" panose="020B0504020202020204" pitchFamily="34" charset="0"/>
                  </a:rPr>
                  <a:t>and </a:t>
                </a:r>
                <a:r>
                  <a:rPr lang="en-US" sz="2400" dirty="0">
                    <a:solidFill>
                      <a:srgbClr val="000000"/>
                    </a:solidFill>
                    <a:latin typeface="Avenir Next LT Pro" panose="020B0504020202020204" pitchFamily="34" charset="0"/>
                  </a:rPr>
                  <a:t>let </a:t>
                </a:r>
                <a14:m>
                  <m:oMath xmlns:m="http://schemas.openxmlformats.org/officeDocument/2006/math">
                    <m:r>
                      <a:rPr lang="en-US" sz="24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𝐰</m:t>
                    </m:r>
                    <m:r>
                      <a:rPr lang="en-US" sz="24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4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sz="24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</m:oMath>
                </a14:m>
                <a:endParaRPr lang="en-US" sz="2400" b="1" i="0" u="none" strike="noStrike" baseline="0" dirty="0">
                  <a:solidFill>
                    <a:srgbClr val="000000"/>
                  </a:solidFill>
                  <a:latin typeface="Avenir Next LT Pro" panose="020B0504020202020204" pitchFamily="34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B8CB525-C1A9-4D1A-8040-AD974A58A3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0032" y="3756599"/>
                <a:ext cx="7326583" cy="1576201"/>
              </a:xfrm>
              <a:prstGeom prst="rect">
                <a:avLst/>
              </a:prstGeom>
              <a:blipFill>
                <a:blip r:embed="rId4"/>
                <a:stretch>
                  <a:fillRect l="-1332" t="-2703" r="-999" b="-8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7995EDE-C625-46CF-8BE3-CF9773B934BD}"/>
                  </a:ext>
                </a:extLst>
              </p:cNvPr>
              <p:cNvSpPr txBox="1"/>
              <p:nvPr/>
            </p:nvSpPr>
            <p:spPr>
              <a:xfrm>
                <a:off x="4213595" y="5798742"/>
                <a:ext cx="6139542" cy="4682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27013" lvl="1"/>
                <a:r>
                  <a:rPr lang="en-US" sz="2400" dirty="0">
                    <a:solidFill>
                      <a:srgbClr val="000000"/>
                    </a:solidFill>
                    <a:latin typeface="Avenir Next LT Pro" panose="020B0504020202020204" pitchFamily="34" charset="0"/>
                  </a:rPr>
                  <a:t>Now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en-US" sz="24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r>
                      <a:rPr lang="en-US" sz="24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=1</m:t>
                    </m:r>
                    <m:r>
                      <a:rPr lang="en-US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2400" i="0" u="none" strike="noStrike" baseline="0" dirty="0">
                  <a:solidFill>
                    <a:srgbClr val="000000"/>
                  </a:solidFill>
                  <a:latin typeface="Avenir Next LT Pro" panose="020B0504020202020204" pitchFamily="34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7995EDE-C625-46CF-8BE3-CF9773B934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3595" y="5798742"/>
                <a:ext cx="6139542" cy="468205"/>
              </a:xfrm>
              <a:prstGeom prst="rect">
                <a:avLst/>
              </a:prstGeom>
              <a:blipFill>
                <a:blip r:embed="rId5"/>
                <a:stretch>
                  <a:fillRect t="-7792" b="-29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4448435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852EB5-222F-4D7E-8045-4C626F25C4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Multidimensional Linear Regression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B5A5565-B860-4B65-A9E5-C328F12CD8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41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2D1B38-0D1C-489B-8AC3-2557C5865D79}"/>
              </a:ext>
            </a:extLst>
          </p:cNvPr>
          <p:cNvSpPr txBox="1"/>
          <p:nvPr/>
        </p:nvSpPr>
        <p:spPr>
          <a:xfrm>
            <a:off x="321994" y="498436"/>
            <a:ext cx="1154801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0" i="0" u="none" strike="noStrike" baseline="0" dirty="0">
                <a:solidFill>
                  <a:srgbClr val="000000"/>
                </a:solidFill>
                <a:latin typeface="Avenir Next LT Pro" panose="020B0504020202020204" pitchFamily="34" charset="0"/>
              </a:rPr>
              <a:t>How can we express the Sum of Squared Error objective?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96497A6-1957-47C0-8A5B-E4DBF877FAB5}"/>
                  </a:ext>
                </a:extLst>
              </p:cNvPr>
              <p:cNvSpPr txBox="1"/>
              <p:nvPr/>
            </p:nvSpPr>
            <p:spPr>
              <a:xfrm>
                <a:off x="5570278" y="1575658"/>
                <a:ext cx="4956998" cy="11762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𝑆𝑆𝐸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96497A6-1957-47C0-8A5B-E4DBF877FA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0278" y="1575658"/>
                <a:ext cx="4956998" cy="117621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FDA1FF8E-678D-4611-9303-AFEA38F24A1B}"/>
              </a:ext>
            </a:extLst>
          </p:cNvPr>
          <p:cNvSpPr txBox="1"/>
          <p:nvPr/>
        </p:nvSpPr>
        <p:spPr>
          <a:xfrm>
            <a:off x="1278245" y="1817162"/>
            <a:ext cx="305510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i="0" u="none" strike="noStrike" baseline="0" dirty="0">
                <a:solidFill>
                  <a:srgbClr val="000000"/>
                </a:solidFill>
                <a:latin typeface="Avenir Next LT Pro" panose="020B0504020202020204" pitchFamily="34" charset="0"/>
              </a:rPr>
              <a:t>One-dimensional Version: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6364E02-8D6F-4AC7-9DFF-CB991E843B36}"/>
                  </a:ext>
                </a:extLst>
              </p:cNvPr>
              <p:cNvSpPr txBox="1"/>
              <p:nvPr/>
            </p:nvSpPr>
            <p:spPr>
              <a:xfrm>
                <a:off x="5570278" y="4008117"/>
                <a:ext cx="4221284" cy="11762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𝑆𝑆𝐸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sz="28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800" b="1" i="1" smtClean="0">
                                          <a:latin typeface="Cambria Math" panose="02040503050406030204" pitchFamily="18" charset="0"/>
                                        </a:rPr>
                                        <m:t>𝒘</m:t>
                                      </m:r>
                                    </m:e>
                                    <m:sup>
                                      <m:r>
                                        <a:rPr lang="en-US" sz="2800" b="1" i="1" smtClean="0">
                                          <a:latin typeface="Cambria Math" panose="02040503050406030204" pitchFamily="18" charset="0"/>
                                        </a:rPr>
                                        <m:t>𝑻</m:t>
                                      </m:r>
                                    </m:sup>
                                  </m:sSup>
                                  <m:sSub>
                                    <m:sSubPr>
                                      <m:ctrlPr>
                                        <a:rPr lang="en-US" sz="28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1" i="1" smtClean="0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800" b="1" i="1" smtClean="0"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6364E02-8D6F-4AC7-9DFF-CB991E843B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0278" y="4008117"/>
                <a:ext cx="4221284" cy="117621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88735747-EA70-48FB-96B4-7D71D10C1DCD}"/>
              </a:ext>
            </a:extLst>
          </p:cNvPr>
          <p:cNvSpPr txBox="1"/>
          <p:nvPr/>
        </p:nvSpPr>
        <p:spPr>
          <a:xfrm>
            <a:off x="989045" y="4408241"/>
            <a:ext cx="363350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i="0" u="none" strike="noStrike" baseline="0" dirty="0">
                <a:solidFill>
                  <a:srgbClr val="000000"/>
                </a:solidFill>
                <a:latin typeface="Avenir Next LT Pro" panose="020B0504020202020204" pitchFamily="34" charset="0"/>
              </a:rPr>
              <a:t>Vectorized Multi-dimensional Version:</a:t>
            </a:r>
          </a:p>
        </p:txBody>
      </p:sp>
    </p:spTree>
    <p:extLst>
      <p:ext uri="{BB962C8B-B14F-4D97-AF65-F5344CB8AC3E}">
        <p14:creationId xmlns:p14="http://schemas.microsoft.com/office/powerpoint/2010/main" val="83774592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852EB5-222F-4D7E-8045-4C626F25C4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Multidimensional Linear Regression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B5A5565-B860-4B65-A9E5-C328F12CD8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42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2D1B38-0D1C-489B-8AC3-2557C5865D79}"/>
              </a:ext>
            </a:extLst>
          </p:cNvPr>
          <p:cNvSpPr txBox="1"/>
          <p:nvPr/>
        </p:nvSpPr>
        <p:spPr>
          <a:xfrm>
            <a:off x="321994" y="498436"/>
            <a:ext cx="1154801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0" i="0" u="none" strike="noStrike" baseline="0" dirty="0">
                <a:solidFill>
                  <a:srgbClr val="000000"/>
                </a:solidFill>
                <a:latin typeface="Avenir Next LT Pro" panose="020B0504020202020204" pitchFamily="34" charset="0"/>
              </a:rPr>
              <a:t>Can we express it entirely as matrix operations?!</a:t>
            </a:r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6CDF2AA7-A319-4169-9ADD-1EB8B9705D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4729604"/>
              </p:ext>
            </p:extLst>
          </p:nvPr>
        </p:nvGraphicFramePr>
        <p:xfrm>
          <a:off x="261432" y="1265774"/>
          <a:ext cx="3573450" cy="49549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1150">
                  <a:extLst>
                    <a:ext uri="{9D8B030D-6E8A-4147-A177-3AD203B41FA5}">
                      <a16:colId xmlns:a16="http://schemas.microsoft.com/office/drawing/2014/main" val="3698383425"/>
                    </a:ext>
                  </a:extLst>
                </a:gridCol>
                <a:gridCol w="1191150">
                  <a:extLst>
                    <a:ext uri="{9D8B030D-6E8A-4147-A177-3AD203B41FA5}">
                      <a16:colId xmlns:a16="http://schemas.microsoft.com/office/drawing/2014/main" val="605542765"/>
                    </a:ext>
                  </a:extLst>
                </a:gridCol>
                <a:gridCol w="1191150">
                  <a:extLst>
                    <a:ext uri="{9D8B030D-6E8A-4147-A177-3AD203B41FA5}">
                      <a16:colId xmlns:a16="http://schemas.microsoft.com/office/drawing/2014/main" val="3838937866"/>
                    </a:ext>
                  </a:extLst>
                </a:gridCol>
              </a:tblGrid>
              <a:tr h="291465"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ysClr val="windowText" lastClr="000000"/>
                          </a:solidFill>
                          <a:latin typeface="Avenir Next LT Pro" panose="020B0504020202020204" pitchFamily="34" charset="0"/>
                        </a:rPr>
                        <a:t>X</a:t>
                      </a:r>
                    </a:p>
                  </a:txBody>
                  <a:tcPr marL="0" marR="0" marT="0" marB="0" anchor="ctr"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800" b="1" dirty="0">
                        <a:solidFill>
                          <a:sysClr val="windowText" lastClr="000000"/>
                        </a:solidFill>
                        <a:latin typeface="Avenir Next LT Pro" panose="020B05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ysClr val="windowText" lastClr="000000"/>
                          </a:solidFill>
                          <a:latin typeface="Avenir Next LT Pro" panose="020B0504020202020204" pitchFamily="34" charset="0"/>
                        </a:rPr>
                        <a:t>Y</a:t>
                      </a:r>
                    </a:p>
                  </a:txBody>
                  <a:tcPr marL="0" marR="0" marT="0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533296"/>
                  </a:ext>
                </a:extLst>
              </a:tr>
              <a:tr h="291465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ysClr val="windowText" lastClr="000000"/>
                          </a:solidFill>
                          <a:latin typeface="Avenir Next LT Pro" panose="020B0504020202020204" pitchFamily="34" charset="0"/>
                        </a:rPr>
                        <a:t>F</a:t>
                      </a:r>
                    </a:p>
                  </a:txBody>
                  <a:tcPr marL="0" marR="0" marT="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ysClr val="windowText" lastClr="000000"/>
                          </a:solidFill>
                          <a:latin typeface="Avenir Next LT Pro" panose="020B0504020202020204" pitchFamily="34" charset="0"/>
                        </a:rPr>
                        <a:t>H</a:t>
                      </a:r>
                    </a:p>
                  </a:txBody>
                  <a:tcPr marL="0" marR="0" marT="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ysClr val="windowText" lastClr="000000"/>
                          </a:solidFill>
                          <a:latin typeface="Avenir Next LT Pro" panose="020B0504020202020204" pitchFamily="34" charset="0"/>
                        </a:rPr>
                        <a:t>CPS</a:t>
                      </a:r>
                    </a:p>
                  </a:txBody>
                  <a:tcPr marL="0" marR="0" marT="0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5545858"/>
                  </a:ext>
                </a:extLst>
              </a:tr>
              <a:tr h="291465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ysClr val="windowText" lastClr="000000"/>
                          </a:solidFill>
                          <a:latin typeface="Avenir Next LT Pro" panose="020B0504020202020204" pitchFamily="34" charset="0"/>
                        </a:rPr>
                        <a:t>88.6</a:t>
                      </a:r>
                    </a:p>
                  </a:txBody>
                  <a:tcPr marL="0" marR="0" marT="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ysClr val="windowText" lastClr="000000"/>
                          </a:solidFill>
                          <a:latin typeface="Avenir Next LT Pro" panose="020B0504020202020204" pitchFamily="34" charset="0"/>
                        </a:rPr>
                        <a:t>30</a:t>
                      </a:r>
                    </a:p>
                  </a:txBody>
                  <a:tcPr marL="0" marR="0" marT="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ysClr val="windowText" lastClr="000000"/>
                          </a:solidFill>
                          <a:latin typeface="Avenir Next LT Pro" panose="020B0504020202020204" pitchFamily="34" charset="0"/>
                        </a:rPr>
                        <a:t>20</a:t>
                      </a:r>
                    </a:p>
                  </a:txBody>
                  <a:tcPr marL="0" marR="0" marT="0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8431437"/>
                  </a:ext>
                </a:extLst>
              </a:tr>
              <a:tr h="291465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ysClr val="windowText" lastClr="000000"/>
                          </a:solidFill>
                          <a:latin typeface="Avenir Next LT Pro" panose="020B0504020202020204" pitchFamily="34" charset="0"/>
                        </a:rPr>
                        <a:t>71.6</a:t>
                      </a:r>
                    </a:p>
                  </a:txBody>
                  <a:tcPr marL="0" marR="0" marT="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ysClr val="windowText" lastClr="000000"/>
                          </a:solidFill>
                          <a:latin typeface="Avenir Next LT Pro" panose="020B0504020202020204" pitchFamily="34" charset="0"/>
                        </a:rPr>
                        <a:t>28</a:t>
                      </a:r>
                    </a:p>
                  </a:txBody>
                  <a:tcPr marL="0" marR="0" marT="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ysClr val="windowText" lastClr="000000"/>
                          </a:solidFill>
                          <a:latin typeface="Avenir Next LT Pro" panose="020B0504020202020204" pitchFamily="34" charset="0"/>
                        </a:rPr>
                        <a:t>16</a:t>
                      </a:r>
                    </a:p>
                  </a:txBody>
                  <a:tcPr marL="0" marR="0" marT="0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7930586"/>
                  </a:ext>
                </a:extLst>
              </a:tr>
              <a:tr h="291465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ysClr val="windowText" lastClr="000000"/>
                          </a:solidFill>
                          <a:latin typeface="Avenir Next LT Pro" panose="020B0504020202020204" pitchFamily="34" charset="0"/>
                        </a:rPr>
                        <a:t>93.3</a:t>
                      </a:r>
                    </a:p>
                  </a:txBody>
                  <a:tcPr marL="0" marR="0" marT="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ysClr val="windowText" lastClr="000000"/>
                          </a:solidFill>
                          <a:latin typeface="Avenir Next LT Pro" panose="020B0504020202020204" pitchFamily="34" charset="0"/>
                        </a:rPr>
                        <a:t>32</a:t>
                      </a:r>
                    </a:p>
                  </a:txBody>
                  <a:tcPr marL="0" marR="0" marT="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ysClr val="windowText" lastClr="000000"/>
                          </a:solidFill>
                          <a:latin typeface="Avenir Next LT Pro" panose="020B0504020202020204" pitchFamily="34" charset="0"/>
                        </a:rPr>
                        <a:t>19.8</a:t>
                      </a:r>
                    </a:p>
                  </a:txBody>
                  <a:tcPr marL="0" marR="0" marT="0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5755217"/>
                  </a:ext>
                </a:extLst>
              </a:tr>
              <a:tr h="291465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ysClr val="windowText" lastClr="000000"/>
                          </a:solidFill>
                          <a:latin typeface="Avenir Next LT Pro" panose="020B0504020202020204" pitchFamily="34" charset="0"/>
                        </a:rPr>
                        <a:t>84.3</a:t>
                      </a:r>
                    </a:p>
                  </a:txBody>
                  <a:tcPr marL="0" marR="0" marT="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ysClr val="windowText" lastClr="000000"/>
                          </a:solidFill>
                          <a:latin typeface="Avenir Next LT Pro" panose="020B0504020202020204" pitchFamily="34" charset="0"/>
                        </a:rPr>
                        <a:t>30</a:t>
                      </a:r>
                    </a:p>
                  </a:txBody>
                  <a:tcPr marL="0" marR="0" marT="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ysClr val="windowText" lastClr="000000"/>
                          </a:solidFill>
                          <a:latin typeface="Avenir Next LT Pro" panose="020B0504020202020204" pitchFamily="34" charset="0"/>
                        </a:rPr>
                        <a:t>18.4</a:t>
                      </a:r>
                    </a:p>
                  </a:txBody>
                  <a:tcPr marL="0" marR="0" marT="0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0278209"/>
                  </a:ext>
                </a:extLst>
              </a:tr>
              <a:tr h="291465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ysClr val="windowText" lastClr="000000"/>
                          </a:solidFill>
                          <a:latin typeface="Avenir Next LT Pro" panose="020B0504020202020204" pitchFamily="34" charset="0"/>
                        </a:rPr>
                        <a:t>80.6</a:t>
                      </a:r>
                    </a:p>
                  </a:txBody>
                  <a:tcPr marL="0" marR="0" marT="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ysClr val="windowText" lastClr="000000"/>
                          </a:solidFill>
                          <a:latin typeface="Avenir Next LT Pro" panose="020B0504020202020204" pitchFamily="34" charset="0"/>
                        </a:rPr>
                        <a:t>29</a:t>
                      </a:r>
                    </a:p>
                  </a:txBody>
                  <a:tcPr marL="0" marR="0" marT="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ysClr val="windowText" lastClr="000000"/>
                          </a:solidFill>
                          <a:latin typeface="Avenir Next LT Pro" panose="020B0504020202020204" pitchFamily="34" charset="0"/>
                        </a:rPr>
                        <a:t>17.1</a:t>
                      </a:r>
                    </a:p>
                  </a:txBody>
                  <a:tcPr marL="0" marR="0" marT="0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4939310"/>
                  </a:ext>
                </a:extLst>
              </a:tr>
              <a:tr h="291465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ysClr val="windowText" lastClr="000000"/>
                          </a:solidFill>
                          <a:latin typeface="Avenir Next LT Pro" panose="020B0504020202020204" pitchFamily="34" charset="0"/>
                        </a:rPr>
                        <a:t>75.2</a:t>
                      </a:r>
                    </a:p>
                  </a:txBody>
                  <a:tcPr marL="0" marR="0" marT="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ysClr val="windowText" lastClr="000000"/>
                          </a:solidFill>
                          <a:latin typeface="Avenir Next LT Pro" panose="020B0504020202020204" pitchFamily="34" charset="0"/>
                        </a:rPr>
                        <a:t>24</a:t>
                      </a:r>
                    </a:p>
                  </a:txBody>
                  <a:tcPr marL="0" marR="0" marT="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ysClr val="windowText" lastClr="000000"/>
                          </a:solidFill>
                          <a:latin typeface="Avenir Next LT Pro" panose="020B0504020202020204" pitchFamily="34" charset="0"/>
                        </a:rPr>
                        <a:t>15.5</a:t>
                      </a:r>
                    </a:p>
                  </a:txBody>
                  <a:tcPr marL="0" marR="0" marT="0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3020218"/>
                  </a:ext>
                </a:extLst>
              </a:tr>
              <a:tr h="291465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ysClr val="windowText" lastClr="000000"/>
                          </a:solidFill>
                          <a:latin typeface="Avenir Next LT Pro" panose="020B0504020202020204" pitchFamily="34" charset="0"/>
                        </a:rPr>
                        <a:t>69.7</a:t>
                      </a:r>
                    </a:p>
                  </a:txBody>
                  <a:tcPr marL="0" marR="0" marT="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ysClr val="windowText" lastClr="000000"/>
                          </a:solidFill>
                          <a:latin typeface="Avenir Next LT Pro" panose="020B0504020202020204" pitchFamily="34" charset="0"/>
                        </a:rPr>
                        <a:t>20</a:t>
                      </a:r>
                    </a:p>
                  </a:txBody>
                  <a:tcPr marL="0" marR="0" marT="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ysClr val="windowText" lastClr="000000"/>
                          </a:solidFill>
                          <a:latin typeface="Avenir Next LT Pro" panose="020B0504020202020204" pitchFamily="34" charset="0"/>
                        </a:rPr>
                        <a:t>14.7</a:t>
                      </a:r>
                    </a:p>
                  </a:txBody>
                  <a:tcPr marL="0" marR="0" marT="0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9937639"/>
                  </a:ext>
                </a:extLst>
              </a:tr>
              <a:tr h="291465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ysClr val="windowText" lastClr="000000"/>
                          </a:solidFill>
                          <a:latin typeface="Avenir Next LT Pro" panose="020B0504020202020204" pitchFamily="34" charset="0"/>
                        </a:rPr>
                        <a:t>82</a:t>
                      </a:r>
                    </a:p>
                  </a:txBody>
                  <a:tcPr marL="0" marR="0" marT="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ysClr val="windowText" lastClr="000000"/>
                          </a:solidFill>
                          <a:latin typeface="Avenir Next LT Pro" panose="020B0504020202020204" pitchFamily="34" charset="0"/>
                        </a:rPr>
                        <a:t>30</a:t>
                      </a:r>
                    </a:p>
                  </a:txBody>
                  <a:tcPr marL="0" marR="0" marT="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ysClr val="windowText" lastClr="000000"/>
                          </a:solidFill>
                          <a:latin typeface="Avenir Next LT Pro" panose="020B0504020202020204" pitchFamily="34" charset="0"/>
                        </a:rPr>
                        <a:t>17.1</a:t>
                      </a:r>
                    </a:p>
                  </a:txBody>
                  <a:tcPr marL="0" marR="0" marT="0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1335411"/>
                  </a:ext>
                </a:extLst>
              </a:tr>
              <a:tr h="291465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ysClr val="windowText" lastClr="000000"/>
                          </a:solidFill>
                          <a:latin typeface="Avenir Next LT Pro" panose="020B0504020202020204" pitchFamily="34" charset="0"/>
                        </a:rPr>
                        <a:t>69.4</a:t>
                      </a:r>
                    </a:p>
                  </a:txBody>
                  <a:tcPr marL="0" marR="0" marT="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ysClr val="windowText" lastClr="000000"/>
                          </a:solidFill>
                          <a:latin typeface="Avenir Next LT Pro" panose="020B0504020202020204" pitchFamily="34" charset="0"/>
                        </a:rPr>
                        <a:t>19</a:t>
                      </a:r>
                    </a:p>
                  </a:txBody>
                  <a:tcPr marL="0" marR="0" marT="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ysClr val="windowText" lastClr="000000"/>
                          </a:solidFill>
                          <a:latin typeface="Avenir Next LT Pro" panose="020B0504020202020204" pitchFamily="34" charset="0"/>
                        </a:rPr>
                        <a:t>15.4</a:t>
                      </a:r>
                    </a:p>
                  </a:txBody>
                  <a:tcPr marL="0" marR="0" marT="0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6137533"/>
                  </a:ext>
                </a:extLst>
              </a:tr>
              <a:tr h="291465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ysClr val="windowText" lastClr="000000"/>
                          </a:solidFill>
                          <a:latin typeface="Avenir Next LT Pro" panose="020B0504020202020204" pitchFamily="34" charset="0"/>
                        </a:rPr>
                        <a:t>83.3</a:t>
                      </a:r>
                    </a:p>
                  </a:txBody>
                  <a:tcPr marL="0" marR="0" marT="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ysClr val="windowText" lastClr="000000"/>
                          </a:solidFill>
                          <a:latin typeface="Avenir Next LT Pro" panose="020B0504020202020204" pitchFamily="34" charset="0"/>
                        </a:rPr>
                        <a:t>30</a:t>
                      </a:r>
                    </a:p>
                  </a:txBody>
                  <a:tcPr marL="0" marR="0" marT="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ysClr val="windowText" lastClr="000000"/>
                          </a:solidFill>
                          <a:latin typeface="Avenir Next LT Pro" panose="020B0504020202020204" pitchFamily="34" charset="0"/>
                        </a:rPr>
                        <a:t>16.2</a:t>
                      </a:r>
                    </a:p>
                  </a:txBody>
                  <a:tcPr marL="0" marR="0" marT="0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2838461"/>
                  </a:ext>
                </a:extLst>
              </a:tr>
              <a:tr h="291465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ysClr val="windowText" lastClr="000000"/>
                          </a:solidFill>
                          <a:latin typeface="Avenir Next LT Pro" panose="020B0504020202020204" pitchFamily="34" charset="0"/>
                        </a:rPr>
                        <a:t>79.6</a:t>
                      </a:r>
                    </a:p>
                  </a:txBody>
                  <a:tcPr marL="0" marR="0" marT="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ysClr val="windowText" lastClr="000000"/>
                          </a:solidFill>
                          <a:latin typeface="Avenir Next LT Pro" panose="020B0504020202020204" pitchFamily="34" charset="0"/>
                        </a:rPr>
                        <a:t>28</a:t>
                      </a:r>
                    </a:p>
                  </a:txBody>
                  <a:tcPr marL="0" marR="0" marT="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ysClr val="windowText" lastClr="000000"/>
                          </a:solidFill>
                          <a:latin typeface="Avenir Next LT Pro" panose="020B0504020202020204" pitchFamily="34" charset="0"/>
                        </a:rPr>
                        <a:t>15</a:t>
                      </a:r>
                    </a:p>
                  </a:txBody>
                  <a:tcPr marL="0" marR="0" marT="0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3272363"/>
                  </a:ext>
                </a:extLst>
              </a:tr>
              <a:tr h="291465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ysClr val="windowText" lastClr="000000"/>
                          </a:solidFill>
                          <a:latin typeface="Avenir Next LT Pro" panose="020B0504020202020204" pitchFamily="34" charset="0"/>
                        </a:rPr>
                        <a:t>82.6</a:t>
                      </a:r>
                    </a:p>
                  </a:txBody>
                  <a:tcPr marL="0" marR="0" marT="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ysClr val="windowText" lastClr="000000"/>
                          </a:solidFill>
                          <a:latin typeface="Avenir Next LT Pro" panose="020B0504020202020204" pitchFamily="34" charset="0"/>
                        </a:rPr>
                        <a:t>32</a:t>
                      </a:r>
                    </a:p>
                  </a:txBody>
                  <a:tcPr marL="0" marR="0" marT="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ysClr val="windowText" lastClr="000000"/>
                          </a:solidFill>
                          <a:latin typeface="Avenir Next LT Pro" panose="020B0504020202020204" pitchFamily="34" charset="0"/>
                        </a:rPr>
                        <a:t>17.2</a:t>
                      </a:r>
                    </a:p>
                  </a:txBody>
                  <a:tcPr marL="0" marR="0" marT="0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1404493"/>
                  </a:ext>
                </a:extLst>
              </a:tr>
              <a:tr h="291465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ysClr val="windowText" lastClr="000000"/>
                          </a:solidFill>
                          <a:latin typeface="Avenir Next LT Pro" panose="020B0504020202020204" pitchFamily="34" charset="0"/>
                        </a:rPr>
                        <a:t>80.6</a:t>
                      </a:r>
                    </a:p>
                  </a:txBody>
                  <a:tcPr marL="0" marR="0" marT="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ysClr val="windowText" lastClr="000000"/>
                          </a:solidFill>
                          <a:latin typeface="Avenir Next LT Pro" panose="020B0504020202020204" pitchFamily="34" charset="0"/>
                        </a:rPr>
                        <a:t>30</a:t>
                      </a:r>
                    </a:p>
                  </a:txBody>
                  <a:tcPr marL="0" marR="0" marT="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ysClr val="windowText" lastClr="000000"/>
                          </a:solidFill>
                          <a:latin typeface="Avenir Next LT Pro" panose="020B0504020202020204" pitchFamily="34" charset="0"/>
                        </a:rPr>
                        <a:t>16.</a:t>
                      </a:r>
                    </a:p>
                  </a:txBody>
                  <a:tcPr marL="0" marR="0" marT="0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6659736"/>
                  </a:ext>
                </a:extLst>
              </a:tr>
              <a:tr h="291465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ysClr val="windowText" lastClr="000000"/>
                          </a:solidFill>
                          <a:latin typeface="Avenir Next LT Pro" panose="020B0504020202020204" pitchFamily="34" charset="0"/>
                        </a:rPr>
                        <a:t>83.5</a:t>
                      </a:r>
                    </a:p>
                  </a:txBody>
                  <a:tcPr marL="0" marR="0" marT="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ysClr val="windowText" lastClr="000000"/>
                          </a:solidFill>
                          <a:latin typeface="Avenir Next LT Pro" panose="020B0504020202020204" pitchFamily="34" charset="0"/>
                        </a:rPr>
                        <a:t>30</a:t>
                      </a:r>
                    </a:p>
                  </a:txBody>
                  <a:tcPr marL="0" marR="0" marT="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ysClr val="windowText" lastClr="000000"/>
                          </a:solidFill>
                          <a:latin typeface="Avenir Next LT Pro" panose="020B0504020202020204" pitchFamily="34" charset="0"/>
                        </a:rPr>
                        <a:t>17</a:t>
                      </a:r>
                    </a:p>
                  </a:txBody>
                  <a:tcPr marL="0" marR="0" marT="0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7060009"/>
                  </a:ext>
                </a:extLst>
              </a:tr>
              <a:tr h="291465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ysClr val="windowText" lastClr="000000"/>
                          </a:solidFill>
                          <a:latin typeface="Avenir Next LT Pro" panose="020B0504020202020204" pitchFamily="34" charset="0"/>
                        </a:rPr>
                        <a:t>76.3</a:t>
                      </a:r>
                    </a:p>
                  </a:txBody>
                  <a:tcPr marL="0" marR="0" marT="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ysClr val="windowText" lastClr="000000"/>
                          </a:solidFill>
                          <a:latin typeface="Avenir Next LT Pro" panose="020B0504020202020204" pitchFamily="34" charset="0"/>
                        </a:rPr>
                        <a:t>24</a:t>
                      </a:r>
                    </a:p>
                  </a:txBody>
                  <a:tcPr marL="0" marR="0" marT="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ysClr val="windowText" lastClr="000000"/>
                          </a:solidFill>
                          <a:latin typeface="Avenir Next LT Pro" panose="020B0504020202020204" pitchFamily="34" charset="0"/>
                        </a:rPr>
                        <a:t>14.4</a:t>
                      </a:r>
                    </a:p>
                  </a:txBody>
                  <a:tcPr marL="0" marR="0" marT="0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426275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9B91610-6249-4BAC-B6D2-6DD3ABAB0B27}"/>
                  </a:ext>
                </a:extLst>
              </p:cNvPr>
              <p:cNvSpPr txBox="1"/>
              <p:nvPr/>
            </p:nvSpPr>
            <p:spPr>
              <a:xfrm>
                <a:off x="9059927" y="1402423"/>
                <a:ext cx="1466042" cy="15874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800" b="1" i="1" smtClean="0"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2800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1" i="1" smtClean="0"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e>
                                  <m:sub>
                                    <m:r>
                                      <a:rPr lang="en-US" sz="2800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2800" b="1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1" i="1" smtClean="0"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e>
                                  <m:sub>
                                    <m:r>
                                      <a:rPr lang="en-US" sz="2800" b="1" i="1" smtClean="0">
                                        <a:latin typeface="Cambria Math" panose="02040503050406030204" pitchFamily="18" charset="0"/>
                                      </a:rPr>
                                      <m:t>𝒏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9B91610-6249-4BAC-B6D2-6DD3ABAB0B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9927" y="1402423"/>
                <a:ext cx="1466042" cy="158742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7D60A14-ACF0-4909-99F5-AA5BB9685CB0}"/>
                  </a:ext>
                </a:extLst>
              </p:cNvPr>
              <p:cNvSpPr txBox="1"/>
              <p:nvPr/>
            </p:nvSpPr>
            <p:spPr>
              <a:xfrm>
                <a:off x="4407061" y="1302897"/>
                <a:ext cx="2926506" cy="18174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sz="2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800" b="1" i="1" smtClean="0">
                                        <a:latin typeface="Cambria Math" panose="02040503050406030204" pitchFamily="18" charset="0"/>
                                      </a:rPr>
                                      <m:t>         </m:t>
                                    </m:r>
                                    <m:r>
                                      <a:rPr lang="en-US" sz="2800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2800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m:rPr>
                                        <m:brk m:alnAt="7"/>
                                      </m:rPr>
                                      <a:rPr lang="en-US" sz="2800" b="1" i="1" smtClean="0">
                                        <a:latin typeface="Cambria Math" panose="02040503050406030204" pitchFamily="18" charset="0"/>
                                      </a:rPr>
                                      <m:t>𝑻</m:t>
                                    </m:r>
                                  </m:sup>
                                </m:sSubSup>
                                <m:r>
                                  <m:rPr>
                                    <m:brk m:alnAt="7"/>
                                  </m:rPr>
                                  <a:rPr lang="en-US" sz="2800" b="1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800" b="1" i="1" smtClean="0">
                                    <a:latin typeface="Cambria Math" panose="02040503050406030204" pitchFamily="18" charset="0"/>
                                  </a:rPr>
                                  <m:t>        </m:t>
                                </m:r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sz="2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800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2800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en-US" sz="2800" b="1" i="1" smtClean="0">
                                        <a:latin typeface="Cambria Math" panose="02040503050406030204" pitchFamily="18" charset="0"/>
                                      </a:rPr>
                                      <m:t>𝑻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r>
                                  <a:rPr lang="en-US" sz="2800" b="1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sz="2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800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2800" b="1" i="1" smtClean="0">
                                        <a:latin typeface="Cambria Math" panose="02040503050406030204" pitchFamily="18" charset="0"/>
                                      </a:rPr>
                                      <m:t>𝒏</m:t>
                                    </m:r>
                                  </m:sub>
                                  <m:sup>
                                    <m:r>
                                      <a:rPr lang="en-US" sz="2800" b="1" i="1" smtClean="0">
                                        <a:latin typeface="Cambria Math" panose="02040503050406030204" pitchFamily="18" charset="0"/>
                                      </a:rPr>
                                      <m:t>𝑻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7D60A14-ACF0-4909-99F5-AA5BB9685C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7061" y="1302897"/>
                <a:ext cx="2926506" cy="181748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42CD8FA-4EF6-4C12-BC70-29D48D95484F}"/>
                  </a:ext>
                </a:extLst>
              </p:cNvPr>
              <p:cNvSpPr txBox="1"/>
              <p:nvPr/>
            </p:nvSpPr>
            <p:spPr>
              <a:xfrm>
                <a:off x="7197999" y="3120382"/>
                <a:ext cx="96103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42CD8FA-4EF6-4C12-BC70-29D48D9548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7999" y="3120382"/>
                <a:ext cx="961032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4A85254-D3C7-43A4-86DF-30AC2E2B4A4A}"/>
                  </a:ext>
                </a:extLst>
              </p:cNvPr>
              <p:cNvSpPr txBox="1"/>
              <p:nvPr/>
            </p:nvSpPr>
            <p:spPr>
              <a:xfrm>
                <a:off x="10124505" y="3120382"/>
                <a:ext cx="90948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×1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4A85254-D3C7-43A4-86DF-30AC2E2B4A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24505" y="3120382"/>
                <a:ext cx="909480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F9C9282-2C22-4611-8AAA-CF1E7E619828}"/>
                  </a:ext>
                </a:extLst>
              </p:cNvPr>
              <p:cNvSpPr txBox="1"/>
              <p:nvPr/>
            </p:nvSpPr>
            <p:spPr>
              <a:xfrm>
                <a:off x="3998310" y="4788912"/>
                <a:ext cx="8082469" cy="11762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𝑆𝑆𝐸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sz="28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800" b="1" i="1" smtClean="0">
                                          <a:latin typeface="Cambria Math" panose="02040503050406030204" pitchFamily="18" charset="0"/>
                                        </a:rPr>
                                        <m:t>𝒘</m:t>
                                      </m:r>
                                    </m:e>
                                    <m:sup>
                                      <m:r>
                                        <a:rPr lang="en-US" sz="2800" b="1" i="1" smtClean="0">
                                          <a:latin typeface="Cambria Math" panose="02040503050406030204" pitchFamily="18" charset="0"/>
                                        </a:rPr>
                                        <m:t>𝑻</m:t>
                                      </m:r>
                                    </m:sup>
                                  </m:sSup>
                                  <m:sSub>
                                    <m:sSubPr>
                                      <m:ctrlPr>
                                        <a:rPr lang="en-US" sz="28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1" i="1" smtClean="0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800" b="1" i="1" smtClean="0"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</m:d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F9C9282-2C22-4611-8AAA-CF1E7E6198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8310" y="4788912"/>
                <a:ext cx="8082469" cy="117621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B2DABDB-B12F-48D4-BA20-2505B30885E2}"/>
                  </a:ext>
                </a:extLst>
              </p:cNvPr>
              <p:cNvSpPr txBox="1"/>
              <p:nvPr/>
            </p:nvSpPr>
            <p:spPr>
              <a:xfrm>
                <a:off x="4407061" y="3953058"/>
                <a:ext cx="6139542" cy="4682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𝐰</m:t>
                      </m:r>
                      <m:r>
                        <a:rPr lang="en-US" sz="24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400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, …, </m:t>
                              </m:r>
                              <m:sSub>
                                <m:sSubPr>
                                  <m:ctrlPr>
                                    <a:rPr lang="en-US" sz="240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2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B2DABDB-B12F-48D4-BA20-2505B30885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7061" y="3953058"/>
                <a:ext cx="6139542" cy="468205"/>
              </a:xfrm>
              <a:prstGeom prst="rect">
                <a:avLst/>
              </a:prstGeom>
              <a:blipFill>
                <a:blip r:embed="rId7"/>
                <a:stretch>
                  <a:fillRect b="-25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45CE879-1936-438A-B8AF-26683C4D1C60}"/>
                  </a:ext>
                </a:extLst>
              </p:cNvPr>
              <p:cNvSpPr txBox="1"/>
              <p:nvPr/>
            </p:nvSpPr>
            <p:spPr>
              <a:xfrm>
                <a:off x="9186480" y="4012044"/>
                <a:ext cx="91634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×1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45CE879-1936-438A-B8AF-26683C4D1C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6480" y="4012044"/>
                <a:ext cx="916341" cy="43088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4847474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852EB5-222F-4D7E-8045-4C626F25C4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Multidimensional Linear Regression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B5A5565-B860-4B65-A9E5-C328F12CD8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43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2D1B38-0D1C-489B-8AC3-2557C5865D79}"/>
              </a:ext>
            </a:extLst>
          </p:cNvPr>
          <p:cNvSpPr txBox="1"/>
          <p:nvPr/>
        </p:nvSpPr>
        <p:spPr>
          <a:xfrm>
            <a:off x="321994" y="498436"/>
            <a:ext cx="1154801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0" i="0" u="none" strike="noStrike" baseline="0" dirty="0">
                <a:solidFill>
                  <a:srgbClr val="000000"/>
                </a:solidFill>
                <a:latin typeface="Avenir Next LT Pro" panose="020B0504020202020204" pitchFamily="34" charset="0"/>
              </a:rPr>
              <a:t>That seemed like magic. </a:t>
            </a:r>
            <a:r>
              <a:rPr lang="en-US" sz="2400" dirty="0">
                <a:solidFill>
                  <a:srgbClr val="000000"/>
                </a:solidFill>
                <a:latin typeface="Avenir Next LT Pro" panose="020B0504020202020204" pitchFamily="34" charset="0"/>
              </a:rPr>
              <a:t>Show me how it works.</a:t>
            </a:r>
            <a:endParaRPr lang="en-US" sz="2400" b="0" i="0" u="none" strike="noStrike" baseline="0" dirty="0">
              <a:solidFill>
                <a:srgbClr val="000000"/>
              </a:solidFill>
              <a:latin typeface="Avenir Next LT Pro" panose="020B05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7D60A14-ACF0-4909-99F5-AA5BB9685CB0}"/>
                  </a:ext>
                </a:extLst>
              </p:cNvPr>
              <p:cNvSpPr txBox="1"/>
              <p:nvPr/>
            </p:nvSpPr>
            <p:spPr>
              <a:xfrm>
                <a:off x="1806162" y="2515233"/>
                <a:ext cx="8137356" cy="22980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8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800" b="1" i="1"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2800" b="1" i="1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8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1" i="1"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e>
                                  <m:sub>
                                    <m:r>
                                      <a:rPr lang="en-US" sz="2800" b="1" i="1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2800" b="1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8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1" i="1"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e>
                                  <m:sub>
                                    <m:r>
                                      <a:rPr lang="en-US" sz="2800" b="1" i="1">
                                        <a:latin typeface="Cambria Math" panose="02040503050406030204" pitchFamily="18" charset="0"/>
                                      </a:rPr>
                                      <m:t>𝒏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sz="2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800" b="1" i="1" smtClean="0">
                                        <a:latin typeface="Cambria Math" panose="02040503050406030204" pitchFamily="18" charset="0"/>
                                      </a:rPr>
                                      <m:t>         </m:t>
                                    </m:r>
                                    <m:r>
                                      <a:rPr lang="en-US" sz="2800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2800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m:rPr>
                                        <m:brk m:alnAt="7"/>
                                      </m:rPr>
                                      <a:rPr lang="en-US" sz="2800" b="1" i="1" smtClean="0">
                                        <a:latin typeface="Cambria Math" panose="02040503050406030204" pitchFamily="18" charset="0"/>
                                      </a:rPr>
                                      <m:t>𝑻</m:t>
                                    </m:r>
                                  </m:sup>
                                </m:sSubSup>
                                <m:r>
                                  <m:rPr>
                                    <m:brk m:alnAt="7"/>
                                  </m:rPr>
                                  <a:rPr lang="en-US" sz="2800" b="1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800" b="1" i="1" smtClean="0">
                                    <a:latin typeface="Cambria Math" panose="02040503050406030204" pitchFamily="18" charset="0"/>
                                  </a:rPr>
                                  <m:t>        </m:t>
                                </m:r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sz="2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800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2800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en-US" sz="2800" b="1" i="1" smtClean="0">
                                        <a:latin typeface="Cambria Math" panose="02040503050406030204" pitchFamily="18" charset="0"/>
                                      </a:rPr>
                                      <m:t>𝑻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r>
                                  <a:rPr lang="en-US" sz="2800" b="1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sz="2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800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2800" b="1" i="1" smtClean="0">
                                        <a:latin typeface="Cambria Math" panose="02040503050406030204" pitchFamily="18" charset="0"/>
                                      </a:rPr>
                                      <m:t>𝒏</m:t>
                                    </m:r>
                                  </m:sub>
                                  <m:sup>
                                    <m:r>
                                      <a:rPr lang="en-US" sz="2800" b="1" i="1" smtClean="0">
                                        <a:latin typeface="Cambria Math" panose="02040503050406030204" pitchFamily="18" charset="0"/>
                                      </a:rPr>
                                      <m:t>𝑻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8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1" i="1">
                                        <a:latin typeface="Cambria Math" panose="02040503050406030204" pitchFamily="18" charset="0"/>
                                      </a:rPr>
                                      <m:t>𝒘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2800" b="1" i="1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8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1" i="1">
                                        <a:latin typeface="Cambria Math" panose="02040503050406030204" pitchFamily="18" charset="0"/>
                                      </a:rPr>
                                      <m:t>𝒘</m:t>
                                    </m:r>
                                  </m:e>
                                  <m:sub>
                                    <m:r>
                                      <a:rPr lang="en-US" sz="2800" b="1" i="1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2800" b="1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8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1" i="1">
                                        <a:latin typeface="Cambria Math" panose="02040503050406030204" pitchFamily="18" charset="0"/>
                                      </a:rPr>
                                      <m:t>𝒘</m:t>
                                    </m:r>
                                  </m:e>
                                  <m:sub>
                                    <m:r>
                                      <a:rPr lang="en-US" sz="2800" b="1" i="1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2800" b="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Sup>
                                  <m:sSubSupPr>
                                    <m:ctrlPr>
                                      <a:rPr lang="en-US" sz="2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800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2800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en-US" sz="2800" b="1" i="1" smtClean="0">
                                        <a:latin typeface="Cambria Math" panose="02040503050406030204" pitchFamily="18" charset="0"/>
                                      </a:rPr>
                                      <m:t>𝑻</m:t>
                                    </m:r>
                                  </m:sup>
                                </m:sSubSup>
                                <m:r>
                                  <a:rPr lang="en-US" sz="2800" b="1" i="1" smtClean="0"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Sup>
                                  <m:sSubSupPr>
                                    <m:ctrlPr>
                                      <a:rPr lang="en-US" sz="28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800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2800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en-US" sz="2800" b="1" i="1">
                                        <a:latin typeface="Cambria Math" panose="02040503050406030204" pitchFamily="18" charset="0"/>
                                      </a:rPr>
                                      <m:t>𝑻</m:t>
                                    </m:r>
                                  </m:sup>
                                </m:sSubSup>
                                <m:r>
                                  <a:rPr lang="en-US" sz="2800" b="1" i="1"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b="1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Sup>
                                  <m:sSubSupPr>
                                    <m:ctrlPr>
                                      <a:rPr lang="en-US" sz="28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800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2800" b="1" i="1" smtClean="0">
                                        <a:latin typeface="Cambria Math" panose="02040503050406030204" pitchFamily="18" charset="0"/>
                                      </a:rPr>
                                      <m:t>𝒏</m:t>
                                    </m:r>
                                  </m:sub>
                                  <m:sup>
                                    <m:r>
                                      <a:rPr lang="en-US" sz="2800" b="1" i="1">
                                        <a:latin typeface="Cambria Math" panose="02040503050406030204" pitchFamily="18" charset="0"/>
                                      </a:rPr>
                                      <m:t>𝑻</m:t>
                                    </m:r>
                                  </m:sup>
                                </m:sSubSup>
                                <m:r>
                                  <a:rPr lang="en-US" sz="2800" b="1" i="1"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800" dirty="0"/>
              </a:p>
              <a:p>
                <a:endParaRPr lang="en-US" sz="2800" b="1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7D60A14-ACF0-4909-99F5-AA5BB9685C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6162" y="2515233"/>
                <a:ext cx="8137356" cy="229800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42CD8FA-4EF6-4C12-BC70-29D48D95484F}"/>
                  </a:ext>
                </a:extLst>
              </p:cNvPr>
              <p:cNvSpPr txBox="1"/>
              <p:nvPr/>
            </p:nvSpPr>
            <p:spPr>
              <a:xfrm>
                <a:off x="5197264" y="4548161"/>
                <a:ext cx="96103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42CD8FA-4EF6-4C12-BC70-29D48D9548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7264" y="4548161"/>
                <a:ext cx="961032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4A85254-D3C7-43A4-86DF-30AC2E2B4A4A}"/>
                  </a:ext>
                </a:extLst>
              </p:cNvPr>
              <p:cNvSpPr txBox="1"/>
              <p:nvPr/>
            </p:nvSpPr>
            <p:spPr>
              <a:xfrm>
                <a:off x="3393149" y="4548161"/>
                <a:ext cx="90948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×1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4A85254-D3C7-43A4-86DF-30AC2E2B4A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3149" y="4548161"/>
                <a:ext cx="909480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F9C9282-2C22-4611-8AAA-CF1E7E619828}"/>
                  </a:ext>
                </a:extLst>
              </p:cNvPr>
              <p:cNvSpPr txBox="1"/>
              <p:nvPr/>
            </p:nvSpPr>
            <p:spPr>
              <a:xfrm>
                <a:off x="3661306" y="1091336"/>
                <a:ext cx="496809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𝑆𝑆𝐸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</m:d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F9C9282-2C22-4611-8AAA-CF1E7E6198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1306" y="1091336"/>
                <a:ext cx="4968090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F4EA4ED-08ED-4D1F-886A-F99B29EE6586}"/>
                  </a:ext>
                </a:extLst>
              </p:cNvPr>
              <p:cNvSpPr txBox="1"/>
              <p:nvPr/>
            </p:nvSpPr>
            <p:spPr>
              <a:xfrm>
                <a:off x="6611644" y="4548161"/>
                <a:ext cx="90948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×1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F4EA4ED-08ED-4D1F-886A-F99B29EE65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1644" y="4548161"/>
                <a:ext cx="909480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7484B43-B2F4-4854-8671-3E1D3F4953D7}"/>
                  </a:ext>
                </a:extLst>
              </p:cNvPr>
              <p:cNvSpPr txBox="1"/>
              <p:nvPr/>
            </p:nvSpPr>
            <p:spPr>
              <a:xfrm>
                <a:off x="8472112" y="4548161"/>
                <a:ext cx="90948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×1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7484B43-B2F4-4854-8671-3E1D3F4953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2112" y="4548161"/>
                <a:ext cx="909480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0570439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852EB5-222F-4D7E-8045-4C626F25C4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Multidimensional Linear Regression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B5A5565-B860-4B65-A9E5-C328F12CD8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44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2D1B38-0D1C-489B-8AC3-2557C5865D79}"/>
              </a:ext>
            </a:extLst>
          </p:cNvPr>
          <p:cNvSpPr txBox="1"/>
          <p:nvPr/>
        </p:nvSpPr>
        <p:spPr>
          <a:xfrm>
            <a:off x="321994" y="498436"/>
            <a:ext cx="1154801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0" i="0" u="none" strike="noStrike" baseline="0" dirty="0">
                <a:solidFill>
                  <a:srgbClr val="000000"/>
                </a:solidFill>
                <a:latin typeface="Avenir Next LT Pro" panose="020B0504020202020204" pitchFamily="34" charset="0"/>
              </a:rPr>
              <a:t>That seemed like magic. </a:t>
            </a:r>
            <a:r>
              <a:rPr lang="en-US" sz="2400" dirty="0">
                <a:solidFill>
                  <a:srgbClr val="000000"/>
                </a:solidFill>
                <a:latin typeface="Avenir Next LT Pro" panose="020B0504020202020204" pitchFamily="34" charset="0"/>
              </a:rPr>
              <a:t>Show me how it works.</a:t>
            </a:r>
            <a:endParaRPr lang="en-US" sz="2400" b="0" i="0" u="none" strike="noStrike" baseline="0" dirty="0">
              <a:solidFill>
                <a:srgbClr val="000000"/>
              </a:solidFill>
              <a:latin typeface="Avenir Next LT Pro" panose="020B05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7D60A14-ACF0-4909-99F5-AA5BB9685CB0}"/>
                  </a:ext>
                </a:extLst>
              </p:cNvPr>
              <p:cNvSpPr txBox="1"/>
              <p:nvPr/>
            </p:nvSpPr>
            <p:spPr>
              <a:xfrm>
                <a:off x="1041051" y="2515233"/>
                <a:ext cx="10439204" cy="23706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</m:d>
                        </m:e>
                        <m:sup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d>
                        <m:d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2800" b="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Sup>
                                      <m:sSubSupPr>
                                        <m:ctrlPr>
                                          <a:rPr lang="en-US" sz="2800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2800" b="1" i="1" smtClean="0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sz="2800" b="1" i="1" smtClean="0">
                                            <a:latin typeface="Cambria Math" panose="02040503050406030204" pitchFamily="18" charset="0"/>
                                          </a:rPr>
                                          <m:t>𝟏</m:t>
                                        </m:r>
                                      </m:sub>
                                      <m:sup>
                                        <m:r>
                                          <a:rPr lang="en-US" sz="2800" b="1" i="1" smtClean="0">
                                            <a:latin typeface="Cambria Math" panose="02040503050406030204" pitchFamily="18" charset="0"/>
                                          </a:rPr>
                                          <m:t>𝑻</m:t>
                                        </m:r>
                                      </m:sup>
                                    </m:sSubSup>
                                    <m:r>
                                      <a:rPr lang="en-US" sz="2800" b="1" i="1" smtClean="0">
                                        <a:latin typeface="Cambria Math" panose="02040503050406030204" pitchFamily="18" charset="0"/>
                                      </a:rPr>
                                      <m:t>𝒘</m:t>
                                    </m:r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800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Sup>
                                      <m:sSubSupPr>
                                        <m:ctrlPr>
                                          <a:rPr lang="en-US" sz="28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2800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sz="2800" b="1" i="1" smtClean="0">
                                            <a:latin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</m:sub>
                                      <m:sup>
                                        <m:r>
                                          <a:rPr lang="en-US" sz="2800" b="1" i="1">
                                            <a:latin typeface="Cambria Math" panose="02040503050406030204" pitchFamily="18" charset="0"/>
                                          </a:rPr>
                                          <m:t>𝑻</m:t>
                                        </m:r>
                                      </m:sup>
                                    </m:sSubSup>
                                    <m:r>
                                      <a:rPr lang="en-US" sz="2800" b="1" i="1">
                                        <a:latin typeface="Cambria Math" panose="02040503050406030204" pitchFamily="18" charset="0"/>
                                      </a:rPr>
                                      <m:t>𝒘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2800" b="1" i="1"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800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Sup>
                                      <m:sSubSupPr>
                                        <m:ctrlPr>
                                          <a:rPr lang="en-US" sz="28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2800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sz="2800" b="1" i="1" smtClean="0">
                                            <a:latin typeface="Cambria Math" panose="02040503050406030204" pitchFamily="18" charset="0"/>
                                          </a:rPr>
                                          <m:t>𝒏</m:t>
                                        </m:r>
                                      </m:sub>
                                      <m:sup>
                                        <m:r>
                                          <a:rPr lang="en-US" sz="2800" b="1" i="1">
                                            <a:latin typeface="Cambria Math" panose="02040503050406030204" pitchFamily="18" charset="0"/>
                                          </a:rPr>
                                          <m:t>𝑻</m:t>
                                        </m:r>
                                      </m:sup>
                                    </m:sSubSup>
                                    <m:r>
                                      <a:rPr lang="en-US" sz="2800" b="1" i="1">
                                        <a:latin typeface="Cambria Math" panose="02040503050406030204" pitchFamily="18" charset="0"/>
                                      </a:rPr>
                                      <m:t>𝒘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Sup>
                                  <m:sSubSupPr>
                                    <m:ctrlPr>
                                      <a:rPr lang="en-US" sz="28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800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2800" b="1" i="1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en-US" sz="2800" b="1" i="1">
                                        <a:latin typeface="Cambria Math" panose="02040503050406030204" pitchFamily="18" charset="0"/>
                                      </a:rPr>
                                      <m:t>𝑻</m:t>
                                    </m:r>
                                  </m:sup>
                                </m:sSubSup>
                                <m:r>
                                  <a:rPr lang="en-US" sz="2800" b="1" i="1"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Sup>
                                  <m:sSubSupPr>
                                    <m:ctrlPr>
                                      <a:rPr lang="en-US" sz="28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800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2800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en-US" sz="2800" b="1" i="1">
                                        <a:latin typeface="Cambria Math" panose="02040503050406030204" pitchFamily="18" charset="0"/>
                                      </a:rPr>
                                      <m:t>𝑻</m:t>
                                    </m:r>
                                  </m:sup>
                                </m:sSubSup>
                                <m:r>
                                  <a:rPr lang="en-US" sz="2800" b="1" i="1"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b="1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Sup>
                                  <m:sSubSupPr>
                                    <m:ctrlPr>
                                      <a:rPr lang="en-US" sz="28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800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2800" b="1" i="1">
                                        <a:latin typeface="Cambria Math" panose="02040503050406030204" pitchFamily="18" charset="0"/>
                                      </a:rPr>
                                      <m:t>𝒏</m:t>
                                    </m:r>
                                  </m:sub>
                                  <m:sup>
                                    <m:r>
                                      <a:rPr lang="en-US" sz="2800" b="1" i="1">
                                        <a:latin typeface="Cambria Math" panose="02040503050406030204" pitchFamily="18" charset="0"/>
                                      </a:rPr>
                                      <m:t>𝑻</m:t>
                                    </m:r>
                                  </m:sup>
                                </m:sSubSup>
                                <m:r>
                                  <a:rPr lang="en-US" sz="2800" b="1" i="1"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sz="28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800" b="1" i="1">
                                          <a:latin typeface="Cambria Math" panose="02040503050406030204" pitchFamily="18" charset="0"/>
                                        </a:rPr>
                                        <m:t>𝒘</m:t>
                                      </m:r>
                                    </m:e>
                                    <m:sup>
                                      <m:r>
                                        <a:rPr lang="en-US" sz="2800" b="1" i="1">
                                          <a:latin typeface="Cambria Math" panose="02040503050406030204" pitchFamily="18" charset="0"/>
                                        </a:rPr>
                                        <m:t>𝑻</m:t>
                                      </m:r>
                                    </m:sup>
                                  </m:sSup>
                                  <m:sSub>
                                    <m:sSubPr>
                                      <m:ctrlPr>
                                        <a:rPr lang="en-US" sz="28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800" b="1" i="1"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800" dirty="0"/>
              </a:p>
              <a:p>
                <a:endParaRPr lang="en-US" sz="2800" b="1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7D60A14-ACF0-4909-99F5-AA5BB9685C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1051" y="2515233"/>
                <a:ext cx="10439204" cy="237064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4A85254-D3C7-43A4-86DF-30AC2E2B4A4A}"/>
                  </a:ext>
                </a:extLst>
              </p:cNvPr>
              <p:cNvSpPr txBox="1"/>
              <p:nvPr/>
            </p:nvSpPr>
            <p:spPr>
              <a:xfrm>
                <a:off x="5036806" y="4548161"/>
                <a:ext cx="90948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1×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4A85254-D3C7-43A4-86DF-30AC2E2B4A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6806" y="4548161"/>
                <a:ext cx="909480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F9C9282-2C22-4611-8AAA-CF1E7E619828}"/>
                  </a:ext>
                </a:extLst>
              </p:cNvPr>
              <p:cNvSpPr txBox="1"/>
              <p:nvPr/>
            </p:nvSpPr>
            <p:spPr>
              <a:xfrm>
                <a:off x="3661306" y="1091336"/>
                <a:ext cx="496809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𝑆𝑆𝐸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</m:d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F9C9282-2C22-4611-8AAA-CF1E7E6198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1306" y="1091336"/>
                <a:ext cx="4968090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7484B43-B2F4-4854-8671-3E1D3F4953D7}"/>
                  </a:ext>
                </a:extLst>
              </p:cNvPr>
              <p:cNvSpPr txBox="1"/>
              <p:nvPr/>
            </p:nvSpPr>
            <p:spPr>
              <a:xfrm>
                <a:off x="7063189" y="4507340"/>
                <a:ext cx="909480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×1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7484B43-B2F4-4854-8671-3E1D3F4953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3189" y="4507340"/>
                <a:ext cx="909480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9487025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852EB5-222F-4D7E-8045-4C626F25C4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Multidimensional Linear Regression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B5A5565-B860-4B65-A9E5-C328F12CD8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45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2D1B38-0D1C-489B-8AC3-2557C5865D79}"/>
              </a:ext>
            </a:extLst>
          </p:cNvPr>
          <p:cNvSpPr txBox="1"/>
          <p:nvPr/>
        </p:nvSpPr>
        <p:spPr>
          <a:xfrm>
            <a:off x="321994" y="498436"/>
            <a:ext cx="1154801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0" i="0" u="none" strike="noStrike" baseline="0" dirty="0">
                <a:solidFill>
                  <a:srgbClr val="000000"/>
                </a:solidFill>
                <a:latin typeface="Avenir Next LT Pro" panose="020B0504020202020204" pitchFamily="34" charset="0"/>
              </a:rPr>
              <a:t>That seemed like magic. </a:t>
            </a:r>
            <a:r>
              <a:rPr lang="en-US" sz="2400" dirty="0">
                <a:solidFill>
                  <a:srgbClr val="000000"/>
                </a:solidFill>
                <a:latin typeface="Avenir Next LT Pro" panose="020B0504020202020204" pitchFamily="34" charset="0"/>
              </a:rPr>
              <a:t>Show me how it works.</a:t>
            </a:r>
            <a:endParaRPr lang="en-US" sz="2400" b="0" i="0" u="none" strike="noStrike" baseline="0" dirty="0">
              <a:solidFill>
                <a:srgbClr val="000000"/>
              </a:solidFill>
              <a:latin typeface="Avenir Next LT Pro" panose="020B05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F9C9282-2C22-4611-8AAA-CF1E7E619828}"/>
                  </a:ext>
                </a:extLst>
              </p:cNvPr>
              <p:cNvSpPr txBox="1"/>
              <p:nvPr/>
            </p:nvSpPr>
            <p:spPr>
              <a:xfrm>
                <a:off x="1320710" y="3100736"/>
                <a:ext cx="5408275" cy="26685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𝑆𝑆𝐸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𝛿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𝑆𝑆𝐸</m:t>
                                    </m:r>
                                    <m:d>
                                      <m:d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400" b="1" i="1">
                                            <a:latin typeface="Cambria Math" panose="02040503050406030204" pitchFamily="18" charset="0"/>
                                          </a:rPr>
                                          <m:t>𝒘</m:t>
                                        </m:r>
                                      </m:e>
                                    </m:d>
                                  </m:num>
                                  <m:den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𝛿</m:t>
                                    </m:r>
                                    <m:sSub>
                                      <m:sSub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/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  <m:e/>
                                </m:eqArr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𝛿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𝑆𝑆𝐸</m:t>
                                    </m:r>
                                    <m:d>
                                      <m:d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400" b="1" i="1">
                                            <a:latin typeface="Cambria Math" panose="02040503050406030204" pitchFamily="18" charset="0"/>
                                          </a:rPr>
                                          <m:t>𝒘</m:t>
                                        </m:r>
                                      </m:e>
                                    </m:d>
                                  </m:num>
                                  <m:den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𝛿</m:t>
                                    </m:r>
                                    <m:sSub>
                                      <m:sSub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mr>
                          </m:m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=2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F9C9282-2C22-4611-8AAA-CF1E7E6198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0710" y="3100736"/>
                <a:ext cx="5408275" cy="266855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EACDE95-D293-423C-8CD1-7ED0797EC465}"/>
                  </a:ext>
                </a:extLst>
              </p:cNvPr>
              <p:cNvSpPr txBox="1"/>
              <p:nvPr/>
            </p:nvSpPr>
            <p:spPr>
              <a:xfrm>
                <a:off x="3661306" y="1091336"/>
                <a:ext cx="496809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𝑆𝑆𝐸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</m:d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EACDE95-D293-423C-8CD1-7ED0797EC4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1306" y="1091336"/>
                <a:ext cx="4968090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F1AC7CFE-9B7E-4859-AF08-242A3DE7D570}"/>
              </a:ext>
            </a:extLst>
          </p:cNvPr>
          <p:cNvSpPr txBox="1"/>
          <p:nvPr/>
        </p:nvSpPr>
        <p:spPr>
          <a:xfrm>
            <a:off x="476438" y="1653458"/>
            <a:ext cx="1035313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latin typeface="Avenir Next LT Pro" panose="020B0504020202020204" pitchFamily="34" charset="0"/>
              </a:rPr>
              <a:t>1) </a:t>
            </a:r>
            <a:r>
              <a:rPr lang="en-US" sz="2400" dirty="0">
                <a:latin typeface="Avenir Next LT Pro" panose="020B0504020202020204" pitchFamily="34" charset="0"/>
              </a:rPr>
              <a:t>Take partial derivative w.r.t each parameter. But we have d of them. Take the gradient (vector of partial derivatives)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FCAEDA2-5390-4779-B07C-F96E8D620B75}"/>
              </a:ext>
            </a:extLst>
          </p:cNvPr>
          <p:cNvSpPr txBox="1"/>
          <p:nvPr/>
        </p:nvSpPr>
        <p:spPr>
          <a:xfrm>
            <a:off x="7455159" y="4111845"/>
            <a:ext cx="42174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1" u="none" strike="noStrike" baseline="0" dirty="0">
                <a:solidFill>
                  <a:srgbClr val="000000"/>
                </a:solidFill>
                <a:latin typeface="Calibri" panose="020F0502020204030204" pitchFamily="34" charset="0"/>
                <a:hlinkClick r:id="rId4"/>
              </a:rPr>
              <a:t>Matrix cookbook </a:t>
            </a:r>
            <a:r>
              <a:rPr lang="en-US" sz="1800" b="0" i="1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is a good resource to help you with doing things like matrix calculus.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239555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852EB5-222F-4D7E-8045-4C626F25C4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Multidimensional Linear Regression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B5A5565-B860-4B65-A9E5-C328F12CD8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46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2D1B38-0D1C-489B-8AC3-2557C5865D79}"/>
              </a:ext>
            </a:extLst>
          </p:cNvPr>
          <p:cNvSpPr txBox="1"/>
          <p:nvPr/>
        </p:nvSpPr>
        <p:spPr>
          <a:xfrm>
            <a:off x="321994" y="498436"/>
            <a:ext cx="1154801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0" i="0" u="none" strike="noStrike" baseline="0" dirty="0">
                <a:solidFill>
                  <a:srgbClr val="000000"/>
                </a:solidFill>
                <a:latin typeface="Avenir Next LT Pro" panose="020B0504020202020204" pitchFamily="34" charset="0"/>
              </a:rPr>
              <a:t>That seemed like magic. </a:t>
            </a:r>
            <a:r>
              <a:rPr lang="en-US" sz="2400" dirty="0">
                <a:solidFill>
                  <a:srgbClr val="000000"/>
                </a:solidFill>
                <a:latin typeface="Avenir Next LT Pro" panose="020B0504020202020204" pitchFamily="34" charset="0"/>
              </a:rPr>
              <a:t>Show me how it works.</a:t>
            </a:r>
            <a:endParaRPr lang="en-US" sz="2400" b="0" i="0" u="none" strike="noStrike" baseline="0" dirty="0">
              <a:solidFill>
                <a:srgbClr val="000000"/>
              </a:solidFill>
              <a:latin typeface="Avenir Next LT Pro" panose="020B05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EACDE95-D293-423C-8CD1-7ED0797EC465}"/>
                  </a:ext>
                </a:extLst>
              </p:cNvPr>
              <p:cNvSpPr txBox="1"/>
              <p:nvPr/>
            </p:nvSpPr>
            <p:spPr>
              <a:xfrm>
                <a:off x="3661306" y="1091336"/>
                <a:ext cx="496809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𝑆𝑆𝐸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</m:d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EACDE95-D293-423C-8CD1-7ED0797EC4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1306" y="1091336"/>
                <a:ext cx="4968090" cy="4308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EA2C6F47-01B7-40F8-A676-6ADE15683CD0}"/>
              </a:ext>
            </a:extLst>
          </p:cNvPr>
          <p:cNvSpPr txBox="1"/>
          <p:nvPr/>
        </p:nvSpPr>
        <p:spPr>
          <a:xfrm>
            <a:off x="476438" y="2014172"/>
            <a:ext cx="1035313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latin typeface="Avenir Next LT Pro" panose="020B0504020202020204" pitchFamily="34" charset="0"/>
              </a:rPr>
              <a:t>2) </a:t>
            </a:r>
            <a:r>
              <a:rPr lang="en-US" sz="2400" dirty="0">
                <a:latin typeface="Avenir Next LT Pro" panose="020B0504020202020204" pitchFamily="34" charset="0"/>
              </a:rPr>
              <a:t>Set equal to zero vector and solve: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B4A5E06-E2D5-438F-85A5-54AC907EEFE6}"/>
                  </a:ext>
                </a:extLst>
              </p:cNvPr>
              <p:cNvSpPr txBox="1"/>
              <p:nvPr/>
            </p:nvSpPr>
            <p:spPr>
              <a:xfrm>
                <a:off x="3075580" y="2793870"/>
                <a:ext cx="6139542" cy="5783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2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𝟎</m:t>
                          </m:r>
                        </m:e>
                      </m:ac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B4A5E06-E2D5-438F-85A5-54AC907EEF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5580" y="2793870"/>
                <a:ext cx="6139542" cy="5783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02A278D-3379-4BAA-A42E-7E085278E2AA}"/>
                  </a:ext>
                </a:extLst>
              </p:cNvPr>
              <p:cNvSpPr txBox="1"/>
              <p:nvPr/>
            </p:nvSpPr>
            <p:spPr>
              <a:xfrm>
                <a:off x="3075580" y="3917074"/>
                <a:ext cx="6139542" cy="5309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𝒚</m:t>
                      </m:r>
                    </m:oMath>
                  </m:oMathPara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02A278D-3379-4BAA-A42E-7E085278E2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5580" y="3917074"/>
                <a:ext cx="6139542" cy="5309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026EEB8-B2D9-4100-BB9A-2257B1CD254B}"/>
                  </a:ext>
                </a:extLst>
              </p:cNvPr>
              <p:cNvSpPr txBox="1"/>
              <p:nvPr/>
            </p:nvSpPr>
            <p:spPr>
              <a:xfrm>
                <a:off x="3075580" y="4992893"/>
                <a:ext cx="6139542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  <m:sSup>
                        <m:sSupPr>
                          <m:ctrlP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𝒚</m:t>
                      </m:r>
                    </m:oMath>
                  </m:oMathPara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026EEB8-B2D9-4100-BB9A-2257B1CD25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5580" y="4992893"/>
                <a:ext cx="6139542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73410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2" name="Picture 4">
            <a:extLst>
              <a:ext uri="{FF2B5EF4-FFF2-40B4-BE49-F238E27FC236}">
                <a16:creationId xmlns:a16="http://schemas.microsoft.com/office/drawing/2014/main" id="{606BF02B-0A06-4080-A74B-8976C035CD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698" y="3565565"/>
            <a:ext cx="4345794" cy="2395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0" name="Picture 2">
            <a:extLst>
              <a:ext uri="{FF2B5EF4-FFF2-40B4-BE49-F238E27FC236}">
                <a16:creationId xmlns:a16="http://schemas.microsoft.com/office/drawing/2014/main" id="{24F1D0C8-970D-412D-AC61-80EA0ADBDB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447"/>
          <a:stretch/>
        </p:blipFill>
        <p:spPr bwMode="auto">
          <a:xfrm>
            <a:off x="3200400" y="3167232"/>
            <a:ext cx="4954555" cy="3191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A3CDCB6-EAB1-4677-AA06-BA1FEE6C9A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Multidimensional Linear Regression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928307D-A0D4-4C1D-A449-180E112154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47</a:t>
            </a:fld>
            <a:endParaRPr lang="en-US"/>
          </a:p>
        </p:txBody>
      </p:sp>
      <p:graphicFrame>
        <p:nvGraphicFramePr>
          <p:cNvPr id="4" name="Table 9">
            <a:extLst>
              <a:ext uri="{FF2B5EF4-FFF2-40B4-BE49-F238E27FC236}">
                <a16:creationId xmlns:a16="http://schemas.microsoft.com/office/drawing/2014/main" id="{7F378321-28C9-4D57-B3F4-37BEAD45E0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7664182"/>
              </p:ext>
            </p:extLst>
          </p:nvPr>
        </p:nvGraphicFramePr>
        <p:xfrm>
          <a:off x="261432" y="1265774"/>
          <a:ext cx="3573452" cy="49549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3363">
                  <a:extLst>
                    <a:ext uri="{9D8B030D-6E8A-4147-A177-3AD203B41FA5}">
                      <a16:colId xmlns:a16="http://schemas.microsoft.com/office/drawing/2014/main" val="370646725"/>
                    </a:ext>
                  </a:extLst>
                </a:gridCol>
                <a:gridCol w="893363">
                  <a:extLst>
                    <a:ext uri="{9D8B030D-6E8A-4147-A177-3AD203B41FA5}">
                      <a16:colId xmlns:a16="http://schemas.microsoft.com/office/drawing/2014/main" val="3698383425"/>
                    </a:ext>
                  </a:extLst>
                </a:gridCol>
                <a:gridCol w="893363">
                  <a:extLst>
                    <a:ext uri="{9D8B030D-6E8A-4147-A177-3AD203B41FA5}">
                      <a16:colId xmlns:a16="http://schemas.microsoft.com/office/drawing/2014/main" val="605542765"/>
                    </a:ext>
                  </a:extLst>
                </a:gridCol>
                <a:gridCol w="893363">
                  <a:extLst>
                    <a:ext uri="{9D8B030D-6E8A-4147-A177-3AD203B41FA5}">
                      <a16:colId xmlns:a16="http://schemas.microsoft.com/office/drawing/2014/main" val="3838937866"/>
                    </a:ext>
                  </a:extLst>
                </a:gridCol>
              </a:tblGrid>
              <a:tr h="291465">
                <a:tc gridSpan="3"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ysClr val="windowText" lastClr="000000"/>
                          </a:solidFill>
                          <a:latin typeface="Avenir Next LT Pro" panose="020B0504020202020204" pitchFamily="34" charset="0"/>
                        </a:rPr>
                        <a:t>X</a:t>
                      </a:r>
                    </a:p>
                  </a:txBody>
                  <a:tcPr marL="0" marR="0" marT="0" marB="0" anchor="ctr"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ysClr val="windowText" lastClr="000000"/>
                          </a:solidFill>
                          <a:latin typeface="Avenir Next LT Pro" panose="020B0504020202020204" pitchFamily="34" charset="0"/>
                        </a:rPr>
                        <a:t>X</a:t>
                      </a:r>
                    </a:p>
                  </a:txBody>
                  <a:tcPr marL="0" marR="0" marT="0" marB="0" anchor="ctr"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800" b="1" dirty="0">
                        <a:solidFill>
                          <a:sysClr val="windowText" lastClr="000000"/>
                        </a:solidFill>
                        <a:latin typeface="Avenir Next LT Pro" panose="020B05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ysClr val="windowText" lastClr="000000"/>
                          </a:solidFill>
                          <a:latin typeface="Avenir Next LT Pro" panose="020B0504020202020204" pitchFamily="34" charset="0"/>
                        </a:rPr>
                        <a:t>Y</a:t>
                      </a:r>
                    </a:p>
                  </a:txBody>
                  <a:tcPr marL="0" marR="0" marT="0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533296"/>
                  </a:ext>
                </a:extLst>
              </a:tr>
              <a:tr h="291465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ysClr val="windowText" lastClr="000000"/>
                          </a:solidFill>
                          <a:latin typeface="Avenir Next LT Pro" panose="020B0504020202020204" pitchFamily="34" charset="0"/>
                        </a:rPr>
                        <a:t>Dummy</a:t>
                      </a:r>
                    </a:p>
                  </a:txBody>
                  <a:tcPr marL="0" marR="0" marT="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ysClr val="windowText" lastClr="000000"/>
                          </a:solidFill>
                          <a:latin typeface="Avenir Next LT Pro" panose="020B0504020202020204" pitchFamily="34" charset="0"/>
                        </a:rPr>
                        <a:t>F</a:t>
                      </a:r>
                    </a:p>
                  </a:txBody>
                  <a:tcPr marL="0" marR="0" marT="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ysClr val="windowText" lastClr="000000"/>
                          </a:solidFill>
                          <a:latin typeface="Avenir Next LT Pro" panose="020B0504020202020204" pitchFamily="34" charset="0"/>
                        </a:rPr>
                        <a:t>H</a:t>
                      </a:r>
                    </a:p>
                  </a:txBody>
                  <a:tcPr marL="0" marR="0" marT="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ysClr val="windowText" lastClr="000000"/>
                          </a:solidFill>
                          <a:latin typeface="Avenir Next LT Pro" panose="020B0504020202020204" pitchFamily="34" charset="0"/>
                        </a:rPr>
                        <a:t>CPS</a:t>
                      </a:r>
                    </a:p>
                  </a:txBody>
                  <a:tcPr marL="0" marR="0" marT="0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5545858"/>
                  </a:ext>
                </a:extLst>
              </a:tr>
              <a:tr h="291465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ysClr val="windowText" lastClr="000000"/>
                          </a:solidFill>
                          <a:latin typeface="Avenir Next LT Pro" panose="020B050402020202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ysClr val="windowText" lastClr="000000"/>
                          </a:solidFill>
                          <a:latin typeface="Avenir Next LT Pro" panose="020B0504020202020204" pitchFamily="34" charset="0"/>
                        </a:rPr>
                        <a:t>88.6</a:t>
                      </a:r>
                    </a:p>
                  </a:txBody>
                  <a:tcPr marL="0" marR="0" marT="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ysClr val="windowText" lastClr="000000"/>
                          </a:solidFill>
                          <a:latin typeface="Avenir Next LT Pro" panose="020B0504020202020204" pitchFamily="34" charset="0"/>
                        </a:rPr>
                        <a:t>30</a:t>
                      </a:r>
                    </a:p>
                  </a:txBody>
                  <a:tcPr marL="0" marR="0" marT="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ysClr val="windowText" lastClr="000000"/>
                          </a:solidFill>
                          <a:latin typeface="Avenir Next LT Pro" panose="020B0504020202020204" pitchFamily="34" charset="0"/>
                        </a:rPr>
                        <a:t>20</a:t>
                      </a:r>
                    </a:p>
                  </a:txBody>
                  <a:tcPr marL="0" marR="0" marT="0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8431437"/>
                  </a:ext>
                </a:extLst>
              </a:tr>
              <a:tr h="291465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ysClr val="windowText" lastClr="000000"/>
                          </a:solidFill>
                          <a:latin typeface="Avenir Next LT Pro" panose="020B050402020202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ysClr val="windowText" lastClr="000000"/>
                          </a:solidFill>
                          <a:latin typeface="Avenir Next LT Pro" panose="020B0504020202020204" pitchFamily="34" charset="0"/>
                        </a:rPr>
                        <a:t>71.6</a:t>
                      </a:r>
                    </a:p>
                  </a:txBody>
                  <a:tcPr marL="0" marR="0" marT="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ysClr val="windowText" lastClr="000000"/>
                          </a:solidFill>
                          <a:latin typeface="Avenir Next LT Pro" panose="020B0504020202020204" pitchFamily="34" charset="0"/>
                        </a:rPr>
                        <a:t>28</a:t>
                      </a:r>
                    </a:p>
                  </a:txBody>
                  <a:tcPr marL="0" marR="0" marT="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ysClr val="windowText" lastClr="000000"/>
                          </a:solidFill>
                          <a:latin typeface="Avenir Next LT Pro" panose="020B0504020202020204" pitchFamily="34" charset="0"/>
                        </a:rPr>
                        <a:t>16</a:t>
                      </a:r>
                    </a:p>
                  </a:txBody>
                  <a:tcPr marL="0" marR="0" marT="0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7930586"/>
                  </a:ext>
                </a:extLst>
              </a:tr>
              <a:tr h="291465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ysClr val="windowText" lastClr="000000"/>
                          </a:solidFill>
                          <a:latin typeface="Avenir Next LT Pro" panose="020B050402020202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ysClr val="windowText" lastClr="000000"/>
                          </a:solidFill>
                          <a:latin typeface="Avenir Next LT Pro" panose="020B0504020202020204" pitchFamily="34" charset="0"/>
                        </a:rPr>
                        <a:t>93.3</a:t>
                      </a:r>
                    </a:p>
                  </a:txBody>
                  <a:tcPr marL="0" marR="0" marT="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ysClr val="windowText" lastClr="000000"/>
                          </a:solidFill>
                          <a:latin typeface="Avenir Next LT Pro" panose="020B0504020202020204" pitchFamily="34" charset="0"/>
                        </a:rPr>
                        <a:t>32</a:t>
                      </a:r>
                    </a:p>
                  </a:txBody>
                  <a:tcPr marL="0" marR="0" marT="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ysClr val="windowText" lastClr="000000"/>
                          </a:solidFill>
                          <a:latin typeface="Avenir Next LT Pro" panose="020B0504020202020204" pitchFamily="34" charset="0"/>
                        </a:rPr>
                        <a:t>19.8</a:t>
                      </a:r>
                    </a:p>
                  </a:txBody>
                  <a:tcPr marL="0" marR="0" marT="0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5755217"/>
                  </a:ext>
                </a:extLst>
              </a:tr>
              <a:tr h="291465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ysClr val="windowText" lastClr="000000"/>
                          </a:solidFill>
                          <a:latin typeface="Avenir Next LT Pro" panose="020B050402020202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ysClr val="windowText" lastClr="000000"/>
                          </a:solidFill>
                          <a:latin typeface="Avenir Next LT Pro" panose="020B0504020202020204" pitchFamily="34" charset="0"/>
                        </a:rPr>
                        <a:t>84.3</a:t>
                      </a:r>
                    </a:p>
                  </a:txBody>
                  <a:tcPr marL="0" marR="0" marT="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ysClr val="windowText" lastClr="000000"/>
                          </a:solidFill>
                          <a:latin typeface="Avenir Next LT Pro" panose="020B0504020202020204" pitchFamily="34" charset="0"/>
                        </a:rPr>
                        <a:t>30</a:t>
                      </a:r>
                    </a:p>
                  </a:txBody>
                  <a:tcPr marL="0" marR="0" marT="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ysClr val="windowText" lastClr="000000"/>
                          </a:solidFill>
                          <a:latin typeface="Avenir Next LT Pro" panose="020B0504020202020204" pitchFamily="34" charset="0"/>
                        </a:rPr>
                        <a:t>18.4</a:t>
                      </a:r>
                    </a:p>
                  </a:txBody>
                  <a:tcPr marL="0" marR="0" marT="0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0278209"/>
                  </a:ext>
                </a:extLst>
              </a:tr>
              <a:tr h="291465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ysClr val="windowText" lastClr="000000"/>
                          </a:solidFill>
                          <a:latin typeface="Avenir Next LT Pro" panose="020B050402020202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ysClr val="windowText" lastClr="000000"/>
                          </a:solidFill>
                          <a:latin typeface="Avenir Next LT Pro" panose="020B0504020202020204" pitchFamily="34" charset="0"/>
                        </a:rPr>
                        <a:t>80.6</a:t>
                      </a:r>
                    </a:p>
                  </a:txBody>
                  <a:tcPr marL="0" marR="0" marT="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ysClr val="windowText" lastClr="000000"/>
                          </a:solidFill>
                          <a:latin typeface="Avenir Next LT Pro" panose="020B0504020202020204" pitchFamily="34" charset="0"/>
                        </a:rPr>
                        <a:t>29</a:t>
                      </a:r>
                    </a:p>
                  </a:txBody>
                  <a:tcPr marL="0" marR="0" marT="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ysClr val="windowText" lastClr="000000"/>
                          </a:solidFill>
                          <a:latin typeface="Avenir Next LT Pro" panose="020B0504020202020204" pitchFamily="34" charset="0"/>
                        </a:rPr>
                        <a:t>17.1</a:t>
                      </a:r>
                    </a:p>
                  </a:txBody>
                  <a:tcPr marL="0" marR="0" marT="0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4939310"/>
                  </a:ext>
                </a:extLst>
              </a:tr>
              <a:tr h="291465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ysClr val="windowText" lastClr="000000"/>
                          </a:solidFill>
                          <a:latin typeface="Avenir Next LT Pro" panose="020B050402020202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ysClr val="windowText" lastClr="000000"/>
                          </a:solidFill>
                          <a:latin typeface="Avenir Next LT Pro" panose="020B0504020202020204" pitchFamily="34" charset="0"/>
                        </a:rPr>
                        <a:t>75.2</a:t>
                      </a:r>
                    </a:p>
                  </a:txBody>
                  <a:tcPr marL="0" marR="0" marT="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ysClr val="windowText" lastClr="000000"/>
                          </a:solidFill>
                          <a:latin typeface="Avenir Next LT Pro" panose="020B0504020202020204" pitchFamily="34" charset="0"/>
                        </a:rPr>
                        <a:t>24</a:t>
                      </a:r>
                    </a:p>
                  </a:txBody>
                  <a:tcPr marL="0" marR="0" marT="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ysClr val="windowText" lastClr="000000"/>
                          </a:solidFill>
                          <a:latin typeface="Avenir Next LT Pro" panose="020B0504020202020204" pitchFamily="34" charset="0"/>
                        </a:rPr>
                        <a:t>15.5</a:t>
                      </a:r>
                    </a:p>
                  </a:txBody>
                  <a:tcPr marL="0" marR="0" marT="0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3020218"/>
                  </a:ext>
                </a:extLst>
              </a:tr>
              <a:tr h="291465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ysClr val="windowText" lastClr="000000"/>
                          </a:solidFill>
                          <a:latin typeface="Avenir Next LT Pro" panose="020B050402020202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ysClr val="windowText" lastClr="000000"/>
                          </a:solidFill>
                          <a:latin typeface="Avenir Next LT Pro" panose="020B0504020202020204" pitchFamily="34" charset="0"/>
                        </a:rPr>
                        <a:t>69.7</a:t>
                      </a:r>
                    </a:p>
                  </a:txBody>
                  <a:tcPr marL="0" marR="0" marT="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ysClr val="windowText" lastClr="000000"/>
                          </a:solidFill>
                          <a:latin typeface="Avenir Next LT Pro" panose="020B0504020202020204" pitchFamily="34" charset="0"/>
                        </a:rPr>
                        <a:t>20</a:t>
                      </a:r>
                    </a:p>
                  </a:txBody>
                  <a:tcPr marL="0" marR="0" marT="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ysClr val="windowText" lastClr="000000"/>
                          </a:solidFill>
                          <a:latin typeface="Avenir Next LT Pro" panose="020B0504020202020204" pitchFamily="34" charset="0"/>
                        </a:rPr>
                        <a:t>14.7</a:t>
                      </a:r>
                    </a:p>
                  </a:txBody>
                  <a:tcPr marL="0" marR="0" marT="0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9937639"/>
                  </a:ext>
                </a:extLst>
              </a:tr>
              <a:tr h="291465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ysClr val="windowText" lastClr="000000"/>
                          </a:solidFill>
                          <a:latin typeface="Avenir Next LT Pro" panose="020B050402020202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ysClr val="windowText" lastClr="000000"/>
                          </a:solidFill>
                          <a:latin typeface="Avenir Next LT Pro" panose="020B0504020202020204" pitchFamily="34" charset="0"/>
                        </a:rPr>
                        <a:t>82</a:t>
                      </a:r>
                    </a:p>
                  </a:txBody>
                  <a:tcPr marL="0" marR="0" marT="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ysClr val="windowText" lastClr="000000"/>
                          </a:solidFill>
                          <a:latin typeface="Avenir Next LT Pro" panose="020B0504020202020204" pitchFamily="34" charset="0"/>
                        </a:rPr>
                        <a:t>30</a:t>
                      </a:r>
                    </a:p>
                  </a:txBody>
                  <a:tcPr marL="0" marR="0" marT="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ysClr val="windowText" lastClr="000000"/>
                          </a:solidFill>
                          <a:latin typeface="Avenir Next LT Pro" panose="020B0504020202020204" pitchFamily="34" charset="0"/>
                        </a:rPr>
                        <a:t>17.1</a:t>
                      </a:r>
                    </a:p>
                  </a:txBody>
                  <a:tcPr marL="0" marR="0" marT="0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1335411"/>
                  </a:ext>
                </a:extLst>
              </a:tr>
              <a:tr h="291465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ysClr val="windowText" lastClr="000000"/>
                          </a:solidFill>
                          <a:latin typeface="Avenir Next LT Pro" panose="020B050402020202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ysClr val="windowText" lastClr="000000"/>
                          </a:solidFill>
                          <a:latin typeface="Avenir Next LT Pro" panose="020B0504020202020204" pitchFamily="34" charset="0"/>
                        </a:rPr>
                        <a:t>69.4</a:t>
                      </a:r>
                    </a:p>
                  </a:txBody>
                  <a:tcPr marL="0" marR="0" marT="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ysClr val="windowText" lastClr="000000"/>
                          </a:solidFill>
                          <a:latin typeface="Avenir Next LT Pro" panose="020B0504020202020204" pitchFamily="34" charset="0"/>
                        </a:rPr>
                        <a:t>19</a:t>
                      </a:r>
                    </a:p>
                  </a:txBody>
                  <a:tcPr marL="0" marR="0" marT="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ysClr val="windowText" lastClr="000000"/>
                          </a:solidFill>
                          <a:latin typeface="Avenir Next LT Pro" panose="020B0504020202020204" pitchFamily="34" charset="0"/>
                        </a:rPr>
                        <a:t>15.4</a:t>
                      </a:r>
                    </a:p>
                  </a:txBody>
                  <a:tcPr marL="0" marR="0" marT="0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6137533"/>
                  </a:ext>
                </a:extLst>
              </a:tr>
              <a:tr h="291465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ysClr val="windowText" lastClr="000000"/>
                          </a:solidFill>
                          <a:latin typeface="Avenir Next LT Pro" panose="020B050402020202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ysClr val="windowText" lastClr="000000"/>
                          </a:solidFill>
                          <a:latin typeface="Avenir Next LT Pro" panose="020B0504020202020204" pitchFamily="34" charset="0"/>
                        </a:rPr>
                        <a:t>83.3</a:t>
                      </a:r>
                    </a:p>
                  </a:txBody>
                  <a:tcPr marL="0" marR="0" marT="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ysClr val="windowText" lastClr="000000"/>
                          </a:solidFill>
                          <a:latin typeface="Avenir Next LT Pro" panose="020B0504020202020204" pitchFamily="34" charset="0"/>
                        </a:rPr>
                        <a:t>30</a:t>
                      </a:r>
                    </a:p>
                  </a:txBody>
                  <a:tcPr marL="0" marR="0" marT="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ysClr val="windowText" lastClr="000000"/>
                          </a:solidFill>
                          <a:latin typeface="Avenir Next LT Pro" panose="020B0504020202020204" pitchFamily="34" charset="0"/>
                        </a:rPr>
                        <a:t>16.2</a:t>
                      </a:r>
                    </a:p>
                  </a:txBody>
                  <a:tcPr marL="0" marR="0" marT="0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2838461"/>
                  </a:ext>
                </a:extLst>
              </a:tr>
              <a:tr h="291465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ysClr val="windowText" lastClr="000000"/>
                          </a:solidFill>
                          <a:latin typeface="Avenir Next LT Pro" panose="020B050402020202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ysClr val="windowText" lastClr="000000"/>
                          </a:solidFill>
                          <a:latin typeface="Avenir Next LT Pro" panose="020B0504020202020204" pitchFamily="34" charset="0"/>
                        </a:rPr>
                        <a:t>79.6</a:t>
                      </a:r>
                    </a:p>
                  </a:txBody>
                  <a:tcPr marL="0" marR="0" marT="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ysClr val="windowText" lastClr="000000"/>
                          </a:solidFill>
                          <a:latin typeface="Avenir Next LT Pro" panose="020B0504020202020204" pitchFamily="34" charset="0"/>
                        </a:rPr>
                        <a:t>28</a:t>
                      </a:r>
                    </a:p>
                  </a:txBody>
                  <a:tcPr marL="0" marR="0" marT="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ysClr val="windowText" lastClr="000000"/>
                          </a:solidFill>
                          <a:latin typeface="Avenir Next LT Pro" panose="020B0504020202020204" pitchFamily="34" charset="0"/>
                        </a:rPr>
                        <a:t>15</a:t>
                      </a:r>
                    </a:p>
                  </a:txBody>
                  <a:tcPr marL="0" marR="0" marT="0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3272363"/>
                  </a:ext>
                </a:extLst>
              </a:tr>
              <a:tr h="291465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ysClr val="windowText" lastClr="000000"/>
                          </a:solidFill>
                          <a:latin typeface="Avenir Next LT Pro" panose="020B050402020202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ysClr val="windowText" lastClr="000000"/>
                          </a:solidFill>
                          <a:latin typeface="Avenir Next LT Pro" panose="020B0504020202020204" pitchFamily="34" charset="0"/>
                        </a:rPr>
                        <a:t>82.6</a:t>
                      </a:r>
                    </a:p>
                  </a:txBody>
                  <a:tcPr marL="0" marR="0" marT="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ysClr val="windowText" lastClr="000000"/>
                          </a:solidFill>
                          <a:latin typeface="Avenir Next LT Pro" panose="020B0504020202020204" pitchFamily="34" charset="0"/>
                        </a:rPr>
                        <a:t>32</a:t>
                      </a:r>
                    </a:p>
                  </a:txBody>
                  <a:tcPr marL="0" marR="0" marT="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ysClr val="windowText" lastClr="000000"/>
                          </a:solidFill>
                          <a:latin typeface="Avenir Next LT Pro" panose="020B0504020202020204" pitchFamily="34" charset="0"/>
                        </a:rPr>
                        <a:t>17.2</a:t>
                      </a:r>
                    </a:p>
                  </a:txBody>
                  <a:tcPr marL="0" marR="0" marT="0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1404493"/>
                  </a:ext>
                </a:extLst>
              </a:tr>
              <a:tr h="291465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ysClr val="windowText" lastClr="000000"/>
                          </a:solidFill>
                          <a:latin typeface="Avenir Next LT Pro" panose="020B050402020202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ysClr val="windowText" lastClr="000000"/>
                          </a:solidFill>
                          <a:latin typeface="Avenir Next LT Pro" panose="020B0504020202020204" pitchFamily="34" charset="0"/>
                        </a:rPr>
                        <a:t>80.6</a:t>
                      </a:r>
                    </a:p>
                  </a:txBody>
                  <a:tcPr marL="0" marR="0" marT="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ysClr val="windowText" lastClr="000000"/>
                          </a:solidFill>
                          <a:latin typeface="Avenir Next LT Pro" panose="020B0504020202020204" pitchFamily="34" charset="0"/>
                        </a:rPr>
                        <a:t>30</a:t>
                      </a:r>
                    </a:p>
                  </a:txBody>
                  <a:tcPr marL="0" marR="0" marT="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ysClr val="windowText" lastClr="000000"/>
                          </a:solidFill>
                          <a:latin typeface="Avenir Next LT Pro" panose="020B0504020202020204" pitchFamily="34" charset="0"/>
                        </a:rPr>
                        <a:t>16.</a:t>
                      </a:r>
                    </a:p>
                  </a:txBody>
                  <a:tcPr marL="0" marR="0" marT="0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6659736"/>
                  </a:ext>
                </a:extLst>
              </a:tr>
              <a:tr h="291465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ysClr val="windowText" lastClr="000000"/>
                          </a:solidFill>
                          <a:latin typeface="Avenir Next LT Pro" panose="020B050402020202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ysClr val="windowText" lastClr="000000"/>
                          </a:solidFill>
                          <a:latin typeface="Avenir Next LT Pro" panose="020B0504020202020204" pitchFamily="34" charset="0"/>
                        </a:rPr>
                        <a:t>83.5</a:t>
                      </a:r>
                    </a:p>
                  </a:txBody>
                  <a:tcPr marL="0" marR="0" marT="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ysClr val="windowText" lastClr="000000"/>
                          </a:solidFill>
                          <a:latin typeface="Avenir Next LT Pro" panose="020B0504020202020204" pitchFamily="34" charset="0"/>
                        </a:rPr>
                        <a:t>30</a:t>
                      </a:r>
                    </a:p>
                  </a:txBody>
                  <a:tcPr marL="0" marR="0" marT="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ysClr val="windowText" lastClr="000000"/>
                          </a:solidFill>
                          <a:latin typeface="Avenir Next LT Pro" panose="020B0504020202020204" pitchFamily="34" charset="0"/>
                        </a:rPr>
                        <a:t>17</a:t>
                      </a:r>
                    </a:p>
                  </a:txBody>
                  <a:tcPr marL="0" marR="0" marT="0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7060009"/>
                  </a:ext>
                </a:extLst>
              </a:tr>
              <a:tr h="291465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ysClr val="windowText" lastClr="000000"/>
                          </a:solidFill>
                          <a:latin typeface="Avenir Next LT Pro" panose="020B050402020202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ysClr val="windowText" lastClr="000000"/>
                          </a:solidFill>
                          <a:latin typeface="Avenir Next LT Pro" panose="020B0504020202020204" pitchFamily="34" charset="0"/>
                        </a:rPr>
                        <a:t>76.3</a:t>
                      </a:r>
                    </a:p>
                  </a:txBody>
                  <a:tcPr marL="0" marR="0" marT="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ysClr val="windowText" lastClr="000000"/>
                          </a:solidFill>
                          <a:latin typeface="Avenir Next LT Pro" panose="020B0504020202020204" pitchFamily="34" charset="0"/>
                        </a:rPr>
                        <a:t>24</a:t>
                      </a:r>
                    </a:p>
                  </a:txBody>
                  <a:tcPr marL="0" marR="0" marT="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ysClr val="windowText" lastClr="000000"/>
                          </a:solidFill>
                          <a:latin typeface="Avenir Next LT Pro" panose="020B0504020202020204" pitchFamily="34" charset="0"/>
                        </a:rPr>
                        <a:t>14.4</a:t>
                      </a:r>
                    </a:p>
                  </a:txBody>
                  <a:tcPr marL="0" marR="0" marT="0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426275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C410AC3-7230-4E1F-8218-2F96BCE1A58F}"/>
                  </a:ext>
                </a:extLst>
              </p:cNvPr>
              <p:cNvSpPr txBox="1"/>
              <p:nvPr/>
            </p:nvSpPr>
            <p:spPr>
              <a:xfrm>
                <a:off x="4932783" y="907515"/>
                <a:ext cx="5920771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dirty="0"/>
                  <a:t>	[[ 3166.96573273   -55.56717431    46.7770757 ]</a:t>
                </a:r>
              </a:p>
              <a:p>
                <a:r>
                  <a:rPr lang="en-US" dirty="0"/>
                  <a:t>	 [-4477.28836672   106.98440986  -147.32249273]</a:t>
                </a:r>
              </a:p>
              <a:p>
                <a:r>
                  <a:rPr lang="en-US" dirty="0"/>
                  <a:t> 	[ 1309.51468408   -51.18581341   100.50713299]]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C410AC3-7230-4E1F-8218-2F96BCE1A5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2783" y="907515"/>
                <a:ext cx="5920771" cy="923330"/>
              </a:xfrm>
              <a:prstGeom prst="rect">
                <a:avLst/>
              </a:prstGeom>
              <a:blipFill>
                <a:blip r:embed="rId4"/>
                <a:stretch>
                  <a:fillRect t="-3974" b="-9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D09B5CB-A385-4781-A3E4-29B9A8088027}"/>
                  </a:ext>
                </a:extLst>
              </p:cNvPr>
              <p:cNvSpPr txBox="1"/>
              <p:nvPr/>
            </p:nvSpPr>
            <p:spPr>
              <a:xfrm>
                <a:off x="4932782" y="1948489"/>
                <a:ext cx="592077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[-0.80794992, 0.23142213,-0.03828404]</a:t>
                </a:r>
                <a:endParaRPr lang="en-US" b="1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D09B5CB-A385-4781-A3E4-29B9A80880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2782" y="1948489"/>
                <a:ext cx="5920771" cy="369332"/>
              </a:xfrm>
              <a:prstGeom prst="rect">
                <a:avLst/>
              </a:prstGeom>
              <a:blipFill>
                <a:blip r:embed="rId5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3AA8484-1B7E-440F-AC05-B110BA4BC1B4}"/>
                  </a:ext>
                </a:extLst>
              </p:cNvPr>
              <p:cNvSpPr txBox="1"/>
              <p:nvPr/>
            </p:nvSpPr>
            <p:spPr>
              <a:xfrm>
                <a:off x="4932782" y="2594819"/>
                <a:ext cx="5920771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=−0.808+ 0.231∗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0.038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𝐻</m:t>
                      </m:r>
                    </m:oMath>
                  </m:oMathPara>
                </a14:m>
                <a:endParaRPr lang="en-US" sz="2400" b="1" dirty="0">
                  <a:latin typeface="Avenir Next LT Pro" panose="020B0504020202020204" pitchFamily="34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3AA8484-1B7E-440F-AC05-B110BA4BC1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2782" y="2594819"/>
                <a:ext cx="5920771" cy="461665"/>
              </a:xfrm>
              <a:prstGeom prst="rect">
                <a:avLst/>
              </a:prstGeom>
              <a:blipFill>
                <a:blip r:embed="rId6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0433848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1F47C49-3B74-4269-AE84-AD36FAD33BF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48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3298C5-B034-4E9D-9B0A-D4656B85506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679815" y="200025"/>
            <a:ext cx="9291205" cy="5961063"/>
          </a:xfrm>
        </p:spPr>
        <p:txBody>
          <a:bodyPr/>
          <a:lstStyle/>
          <a:p>
            <a:r>
              <a:rPr lang="en-US" b="1" dirty="0"/>
              <a:t>Be able to answer:</a:t>
            </a:r>
            <a:endParaRPr lang="en-US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strike="sngStrike" dirty="0"/>
              <a:t>What is linear regression?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strike="sngStrike" dirty="0"/>
              <a:t>How do we find a solution for it?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2800" strike="sngStrike" dirty="0"/>
              <a:t>With one dimensional input?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2800" strike="sngStrike" dirty="0"/>
              <a:t>With multidimensional input?</a:t>
            </a:r>
          </a:p>
          <a:p>
            <a:pPr marL="1828800" lvl="3" indent="-457200">
              <a:buFont typeface="Arial" panose="020B0604020202020204" pitchFamily="34" charset="0"/>
              <a:buChar char="•"/>
            </a:pPr>
            <a:r>
              <a:rPr lang="en-US" sz="2600" strike="sngStrike" dirty="0"/>
              <a:t>We’ll need to review some linear algebra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/>
              <a:t>How does this relate to the MLE stuff we were doing? </a:t>
            </a:r>
            <a:r>
              <a:rPr lang="en-US" sz="1400" dirty="0"/>
              <a:t>Hint: Gaussians!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/>
              <a:t>What are some implications of this relationship?</a:t>
            </a:r>
          </a:p>
          <a:p>
            <a:pPr marL="457200" lvl="1" indent="0">
              <a:buNone/>
            </a:pPr>
            <a:endParaRPr lang="en-US" sz="32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19290251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A058E4A-20DB-4AF8-BEAE-CF93AA11016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49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718831C3-EC90-4137-B147-C6793CA2D6DF}"/>
                  </a:ext>
                </a:extLst>
              </p:cNvPr>
              <p:cNvSpPr>
                <a:spLocks noGrp="1"/>
              </p:cNvSpPr>
              <p:nvPr>
                <p:ph type="body" sz="quarter" idx="11"/>
              </p:nvPr>
            </p:nvSpPr>
            <p:spPr/>
            <p:txBody>
              <a:bodyPr/>
              <a:lstStyle/>
              <a:p>
                <a:r>
                  <a:rPr lang="en-US" dirty="0"/>
                  <a:t>Finding x that maximizes f(x) has the same </a:t>
                </a:r>
                <a:br>
                  <a:rPr lang="en-US" dirty="0"/>
                </a:br>
                <a:r>
                  <a:rPr lang="en-US" dirty="0"/>
                  <a:t>result as finding x’ that minimizes –f(x)</a:t>
                </a:r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arg</m:t>
                              </m:r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lim>
                          </m:limLow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lim>
                          </m:limLow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718831C3-EC90-4137-B147-C6793CA2D6D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BEAFD7-2CB7-4FF4-93E7-65EA566853B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True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ED71502-C653-44CE-8CAF-F52E8B3DB1D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False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16CFE79-0900-445F-B046-27AF0CF9D70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Duh.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B7D7901-E0E9-43A4-96DE-735478F889D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err="1"/>
              <a:t>Bruh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789993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3A981-7F15-43D6-9E31-A33EC1FDA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First Probabilistic Learning Algorithm: MLE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D181279-2938-4BFF-9F00-DEA8F9D027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5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9C7740-5986-4878-BB02-D1D255A33D86}"/>
              </a:ext>
            </a:extLst>
          </p:cNvPr>
          <p:cNvSpPr txBox="1"/>
          <p:nvPr/>
        </p:nvSpPr>
        <p:spPr>
          <a:xfrm>
            <a:off x="512900" y="781742"/>
            <a:ext cx="1145827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Avenir Next LT Pro" panose="020B0504020202020204" pitchFamily="34" charset="0"/>
              </a:rPr>
              <a:t>The intuitive answer is that 3/5 “fits the data” the best. We’ll formalize that notion this lecture.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E46AEE-C58A-47A4-A90F-13C0C228EB3D}"/>
                  </a:ext>
                </a:extLst>
              </p:cNvPr>
              <p:cNvSpPr txBox="1"/>
              <p:nvPr/>
            </p:nvSpPr>
            <p:spPr>
              <a:xfrm>
                <a:off x="512900" y="1765835"/>
                <a:ext cx="11166198" cy="22843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000" b="1" dirty="0">
                    <a:latin typeface="Avenir Next LT Pro" panose="020B0504020202020204" pitchFamily="34" charset="0"/>
                  </a:rPr>
                  <a:t>Maximum Likelihood Estimation </a:t>
                </a:r>
                <a:r>
                  <a:rPr lang="en-US" sz="2000" dirty="0">
                    <a:latin typeface="Avenir Next LT Pro" panose="020B0504020202020204" pitchFamily="34" charset="0"/>
                  </a:rPr>
                  <a:t>– Find parameters that make the observed data most likely.</a:t>
                </a:r>
              </a:p>
              <a:p>
                <a:endParaRPr lang="en-US" sz="2000" b="1" dirty="0">
                  <a:latin typeface="Avenir Next LT Pro" panose="020B0504020202020204" pitchFamily="34" charset="0"/>
                </a:endParaRP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000" dirty="0">
                    <a:latin typeface="Avenir Next LT Pro" panose="020B0504020202020204" pitchFamily="34" charset="0"/>
                  </a:rPr>
                  <a:t>Assume a probabilistic model of how the data was generated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>
                    <a:latin typeface="Avenir Next LT Pro" panose="020B0504020202020204" pitchFamily="34" charset="0"/>
                  </a:rPr>
                  <a:t> parameterized by some set of parameters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endParaRPr lang="en-US" sz="2000" dirty="0">
                  <a:latin typeface="Avenir Next LT Pro" panose="020B0504020202020204" pitchFamily="34" charset="0"/>
                </a:endParaRPr>
              </a:p>
              <a:p>
                <a:pPr marL="914400" lvl="1" indent="-457200">
                  <a:buFont typeface="+mj-lt"/>
                  <a:buAutoNum type="arabicPeriod"/>
                </a:pPr>
                <a:endParaRPr lang="en-US" sz="2000" dirty="0">
                  <a:latin typeface="Avenir Next LT Pro" panose="020B0504020202020204" pitchFamily="34" charset="0"/>
                </a:endParaRP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000" dirty="0">
                    <a:latin typeface="Avenir Next LT Pro" panose="020B0504020202020204" pitchFamily="34" charset="0"/>
                  </a:rPr>
                  <a:t>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𝑀𝐿𝐸</m:t>
                        </m:r>
                      </m:sub>
                    </m:sSub>
                  </m:oMath>
                </a14:m>
                <a:r>
                  <a:rPr lang="en-US" sz="2000" dirty="0">
                    <a:latin typeface="Avenir Next LT Pro" panose="020B0504020202020204" pitchFamily="34" charset="0"/>
                  </a:rPr>
                  <a:t> that maximizes the probability (or likelihood) of generating the training data under the probabilistic model.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E46AEE-C58A-47A4-A90F-13C0C228EB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900" y="1765835"/>
                <a:ext cx="11166198" cy="2284343"/>
              </a:xfrm>
              <a:prstGeom prst="rect">
                <a:avLst/>
              </a:prstGeom>
              <a:blipFill>
                <a:blip r:embed="rId3"/>
                <a:stretch>
                  <a:fillRect l="-546" t="-1337" b="-32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32F83B90-F00A-45D1-870D-2F4612D157DF}"/>
              </a:ext>
            </a:extLst>
          </p:cNvPr>
          <p:cNvSpPr txBox="1"/>
          <p:nvPr/>
        </p:nvSpPr>
        <p:spPr>
          <a:xfrm>
            <a:off x="512899" y="4634162"/>
            <a:ext cx="1145827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Avenir Next LT Pro" panose="020B0504020202020204" pitchFamily="34" charset="0"/>
              </a:rPr>
              <a:t>Why MLE?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venir Next LT Pro" panose="020B0504020202020204" pitchFamily="34" charset="0"/>
              </a:rPr>
              <a:t>Often leads to “natural” or intuitive parameter estimates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venir Next LT Pro" panose="020B0504020202020204" pitchFamily="34" charset="0"/>
              </a:rPr>
              <a:t>MLE is optimal if model class is correct  (e.g. Normal model for normally distributed data)</a:t>
            </a:r>
          </a:p>
        </p:txBody>
      </p:sp>
    </p:spTree>
    <p:extLst>
      <p:ext uri="{BB962C8B-B14F-4D97-AF65-F5344CB8AC3E}">
        <p14:creationId xmlns:p14="http://schemas.microsoft.com/office/powerpoint/2010/main" val="236282529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89E9070-5598-49C3-B6DB-FE576F4DC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view this from a different angle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B3CF454-3533-4432-8953-32FC218944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50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8D892F-912C-4B2D-9324-903E1F5F213A}"/>
              </a:ext>
            </a:extLst>
          </p:cNvPr>
          <p:cNvSpPr txBox="1"/>
          <p:nvPr/>
        </p:nvSpPr>
        <p:spPr>
          <a:xfrm>
            <a:off x="405882" y="615665"/>
            <a:ext cx="1174954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l"/>
            <a:r>
              <a:rPr lang="en-US" sz="2800" b="1" i="0" u="none" strike="noStrike" baseline="0" dirty="0">
                <a:solidFill>
                  <a:srgbClr val="000000"/>
                </a:solidFill>
                <a:latin typeface="Avenir Next LT Pro" panose="020B0504020202020204" pitchFamily="34" charset="0"/>
              </a:rPr>
              <a:t>You: </a:t>
            </a:r>
            <a:r>
              <a:rPr lang="en-US" sz="2800" i="0" u="none" strike="noStrike" baseline="0" dirty="0">
                <a:solidFill>
                  <a:srgbClr val="000000"/>
                </a:solidFill>
                <a:latin typeface="Avenir Next LT Pro" panose="020B0504020202020204" pitchFamily="34" charset="0"/>
              </a:rPr>
              <a:t>Linear regression has nothing to do with probability or MLE/MAP. You just wanted to torture us last class. </a:t>
            </a:r>
            <a:r>
              <a:rPr lang="en-US" sz="2800" i="1" dirty="0">
                <a:solidFill>
                  <a:srgbClr val="000000"/>
                </a:solidFill>
                <a:latin typeface="Avenir Next LT Pro" panose="020B0504020202020204" pitchFamily="34" charset="0"/>
              </a:rPr>
              <a:t>I learned for no good reason!</a:t>
            </a:r>
            <a:endParaRPr lang="en-US" sz="2800" i="1" u="none" strike="noStrike" baseline="0" dirty="0">
              <a:solidFill>
                <a:srgbClr val="000000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6D2013-93D4-4884-866C-148CBB6F95A2}"/>
              </a:ext>
            </a:extLst>
          </p:cNvPr>
          <p:cNvSpPr txBox="1"/>
          <p:nvPr/>
        </p:nvSpPr>
        <p:spPr>
          <a:xfrm>
            <a:off x="405881" y="2232971"/>
            <a:ext cx="1138023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l"/>
            <a:r>
              <a:rPr lang="en-US" sz="2800" b="1" i="0" u="none" strike="noStrike" baseline="0" dirty="0">
                <a:solidFill>
                  <a:srgbClr val="000000"/>
                </a:solidFill>
                <a:latin typeface="Avenir Next LT Pro" panose="020B0504020202020204" pitchFamily="34" charset="0"/>
              </a:rPr>
              <a:t>Me: </a:t>
            </a:r>
            <a:endParaRPr lang="en-US" sz="2800" i="1" u="none" strike="noStrike" baseline="0" dirty="0">
              <a:solidFill>
                <a:srgbClr val="000000"/>
              </a:solidFill>
              <a:latin typeface="Avenir Next LT Pro" panose="020B0504020202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378408F-F66A-4E3F-A84A-99B0FE30FAD5}"/>
              </a:ext>
            </a:extLst>
          </p:cNvPr>
          <p:cNvGrpSpPr/>
          <p:nvPr/>
        </p:nvGrpSpPr>
        <p:grpSpPr>
          <a:xfrm>
            <a:off x="1772817" y="1957601"/>
            <a:ext cx="8988497" cy="4576580"/>
            <a:chOff x="1772817" y="1957601"/>
            <a:chExt cx="8988497" cy="4576580"/>
          </a:xfrm>
        </p:grpSpPr>
        <p:pic>
          <p:nvPicPr>
            <p:cNvPr id="13" name="Picture 2" descr="Maximum Likelihood Estimation Explained - Normal Distribution | by Marissa  Eppes | Towards Data Science">
              <a:extLst>
                <a:ext uri="{FF2B5EF4-FFF2-40B4-BE49-F238E27FC236}">
                  <a16:creationId xmlns:a16="http://schemas.microsoft.com/office/drawing/2014/main" id="{8C74716A-446E-483D-9CFC-9EA91B5545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72817" y="2039932"/>
              <a:ext cx="8988497" cy="44942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844" name="Picture 4" descr="Adult Sherlock Holmes Hat | Oriental Trading">
              <a:extLst>
                <a:ext uri="{FF2B5EF4-FFF2-40B4-BE49-F238E27FC236}">
                  <a16:creationId xmlns:a16="http://schemas.microsoft.com/office/drawing/2014/main" id="{600DB7E7-7220-48E5-851E-DD4C112B51A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7733" b="73933" l="10000" r="90000">
                          <a14:foregroundMark x1="63867" y1="73400" x2="75533" y2="739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2179"/>
            <a:stretch/>
          </p:blipFill>
          <p:spPr bwMode="auto">
            <a:xfrm>
              <a:off x="6951305" y="1957601"/>
              <a:ext cx="1680645" cy="1307892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846" name="Picture 6" descr="Amazon.com: Sherlock Holmes Pipe: Clothing">
              <a:extLst>
                <a:ext uri="{FF2B5EF4-FFF2-40B4-BE49-F238E27FC236}">
                  <a16:creationId xmlns:a16="http://schemas.microsoft.com/office/drawing/2014/main" id="{2ABEA0DD-9FFD-4DFB-B39D-1AE36BDFF3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63069" y="3592508"/>
              <a:ext cx="1184988" cy="8453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451358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89E9070-5598-49C3-B6DB-FE576F4DC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view this from a different angle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B3CF454-3533-4432-8953-32FC218944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51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8D892F-912C-4B2D-9324-903E1F5F213A}"/>
              </a:ext>
            </a:extLst>
          </p:cNvPr>
          <p:cNvSpPr txBox="1"/>
          <p:nvPr/>
        </p:nvSpPr>
        <p:spPr>
          <a:xfrm>
            <a:off x="405882" y="615665"/>
            <a:ext cx="1138023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l"/>
            <a:r>
              <a:rPr lang="en-US" sz="2400" b="1" i="0" u="none" strike="noStrike" baseline="0" dirty="0">
                <a:solidFill>
                  <a:srgbClr val="000000"/>
                </a:solidFill>
                <a:latin typeface="Avenir Next LT Pro" panose="020B0504020202020204" pitchFamily="34" charset="0"/>
              </a:rPr>
              <a:t>Linear regression from a probabilistic viewpoint:</a:t>
            </a:r>
            <a:endParaRPr lang="en-US" sz="2400" i="1" u="none" strike="noStrike" baseline="0" dirty="0">
              <a:solidFill>
                <a:srgbClr val="000000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173EBF-4AB1-479D-BE8F-04BBE5CD1F57}"/>
              </a:ext>
            </a:extLst>
          </p:cNvPr>
          <p:cNvSpPr txBox="1"/>
          <p:nvPr/>
        </p:nvSpPr>
        <p:spPr>
          <a:xfrm>
            <a:off x="476438" y="1266948"/>
            <a:ext cx="1035313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Avenir Next LT Pro" panose="020B0504020202020204" pitchFamily="34" charset="0"/>
              </a:rPr>
              <a:t>To do all our MLE/MAP stuff, we need to assume some model of how the data was generated. Before, we only had x’s. Now we have x’s and y’s.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6D39BE-031F-4E25-B5FC-591F613D0575}"/>
              </a:ext>
            </a:extLst>
          </p:cNvPr>
          <p:cNvSpPr txBox="1"/>
          <p:nvPr/>
        </p:nvSpPr>
        <p:spPr>
          <a:xfrm>
            <a:off x="5682343" y="2953139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453892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89E9070-5598-49C3-B6DB-FE576F4DC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view this from a different angle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B3CF454-3533-4432-8953-32FC218944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52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8D892F-912C-4B2D-9324-903E1F5F213A}"/>
              </a:ext>
            </a:extLst>
          </p:cNvPr>
          <p:cNvSpPr txBox="1"/>
          <p:nvPr/>
        </p:nvSpPr>
        <p:spPr>
          <a:xfrm>
            <a:off x="405882" y="615665"/>
            <a:ext cx="1138023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l"/>
            <a:r>
              <a:rPr lang="en-US" sz="2400" b="1" i="0" u="none" strike="noStrike" baseline="0" dirty="0">
                <a:solidFill>
                  <a:srgbClr val="000000"/>
                </a:solidFill>
                <a:latin typeface="Avenir Next LT Pro" panose="020B0504020202020204" pitchFamily="34" charset="0"/>
              </a:rPr>
              <a:t>Linear regression from a probabilistic viewpoint:</a:t>
            </a:r>
            <a:endParaRPr lang="en-US" sz="2400" i="1" u="none" strike="noStrike" baseline="0" dirty="0">
              <a:solidFill>
                <a:srgbClr val="000000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173EBF-4AB1-479D-BE8F-04BBE5CD1F57}"/>
              </a:ext>
            </a:extLst>
          </p:cNvPr>
          <p:cNvSpPr txBox="1"/>
          <p:nvPr/>
        </p:nvSpPr>
        <p:spPr>
          <a:xfrm>
            <a:off x="476438" y="1266948"/>
            <a:ext cx="1035313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Avenir Next LT Pro" panose="020B0504020202020204" pitchFamily="34" charset="0"/>
              </a:rPr>
              <a:t>To do all our MLE/MAP stuff, we need to assume some model of how the data was generated. Before, we only had x’s. Now we have x’s and y’s.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3A3A37-338D-4FBC-8676-4BD818A16774}"/>
              </a:ext>
            </a:extLst>
          </p:cNvPr>
          <p:cNvSpPr txBox="1"/>
          <p:nvPr/>
        </p:nvSpPr>
        <p:spPr>
          <a:xfrm>
            <a:off x="476437" y="2733213"/>
            <a:ext cx="10353137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latin typeface="Avenir Next LT Pro" panose="020B0504020202020204" pitchFamily="34" charset="0"/>
              </a:rPr>
              <a:t>Conditional Model</a:t>
            </a:r>
            <a:r>
              <a:rPr lang="en-US" sz="2400" dirty="0">
                <a:latin typeface="Avenir Next LT Pro" panose="020B0504020202020204" pitchFamily="34" charset="0"/>
              </a:rPr>
              <a:t>: We can still talk about conditional probabilities of y given x – i.e. P(</a:t>
            </a:r>
            <a:r>
              <a:rPr lang="en-US" sz="2400" dirty="0" err="1">
                <a:latin typeface="Avenir Next LT Pro" panose="020B0504020202020204" pitchFamily="34" charset="0"/>
              </a:rPr>
              <a:t>y|x</a:t>
            </a:r>
            <a:r>
              <a:rPr lang="en-US" sz="2400" dirty="0">
                <a:latin typeface="Avenir Next LT Pro" panose="020B0504020202020204" pitchFamily="34" charset="0"/>
              </a:rPr>
              <a:t>). </a:t>
            </a:r>
          </a:p>
          <a:p>
            <a:endParaRPr lang="en-US" sz="2400" dirty="0">
              <a:latin typeface="Avenir Next LT Pro" panose="020B0504020202020204" pitchFamily="34" charset="0"/>
            </a:endParaRPr>
          </a:p>
          <a:p>
            <a:r>
              <a:rPr lang="en-US" sz="2400" dirty="0">
                <a:latin typeface="Avenir Next LT Pro" panose="020B0504020202020204" pitchFamily="34" charset="0"/>
              </a:rPr>
              <a:t>In this case, lets assume there is a linear relationships between x and y that is corrupted by a bit of Gaussian noise with mean 0 and some unknown-but-constant variance.</a:t>
            </a:r>
            <a:endParaRPr lang="en-US" sz="2400" b="1" dirty="0">
              <a:latin typeface="Avenir Next LT Pro" panose="020B05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6D39BE-031F-4E25-B5FC-591F613D0575}"/>
              </a:ext>
            </a:extLst>
          </p:cNvPr>
          <p:cNvSpPr txBox="1"/>
          <p:nvPr/>
        </p:nvSpPr>
        <p:spPr>
          <a:xfrm>
            <a:off x="5682343" y="2953139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438F3F6-620C-47D7-9FE9-20B70F1124FC}"/>
                  </a:ext>
                </a:extLst>
              </p:cNvPr>
              <p:cNvSpPr txBox="1"/>
              <p:nvPr/>
            </p:nvSpPr>
            <p:spPr>
              <a:xfrm>
                <a:off x="4280822" y="5591052"/>
                <a:ext cx="3836811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438F3F6-620C-47D7-9FE9-20B70F1124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0822" y="5591052"/>
                <a:ext cx="3836811" cy="4308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3302295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89E9070-5598-49C3-B6DB-FE576F4DC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view this from a different angle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B3CF454-3533-4432-8953-32FC218944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53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8D892F-912C-4B2D-9324-903E1F5F213A}"/>
              </a:ext>
            </a:extLst>
          </p:cNvPr>
          <p:cNvSpPr txBox="1"/>
          <p:nvPr/>
        </p:nvSpPr>
        <p:spPr>
          <a:xfrm>
            <a:off x="405882" y="615665"/>
            <a:ext cx="1138023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l"/>
            <a:r>
              <a:rPr lang="en-US" sz="2800" b="1" i="0" u="none" strike="noStrike" baseline="0" dirty="0">
                <a:solidFill>
                  <a:srgbClr val="000000"/>
                </a:solidFill>
                <a:latin typeface="Avenir Next LT Pro" panose="020B0504020202020204" pitchFamily="34" charset="0"/>
              </a:rPr>
              <a:t>Our “generative story” for this data:</a:t>
            </a:r>
            <a:endParaRPr lang="en-US" sz="2800" i="1" u="none" strike="noStrike" baseline="0" dirty="0">
              <a:solidFill>
                <a:srgbClr val="000000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6D39BE-031F-4E25-B5FC-591F613D0575}"/>
              </a:ext>
            </a:extLst>
          </p:cNvPr>
          <p:cNvSpPr txBox="1"/>
          <p:nvPr/>
        </p:nvSpPr>
        <p:spPr>
          <a:xfrm>
            <a:off x="5169159" y="3596951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438F3F6-620C-47D7-9FE9-20B70F1124FC}"/>
                  </a:ext>
                </a:extLst>
              </p:cNvPr>
              <p:cNvSpPr txBox="1"/>
              <p:nvPr/>
            </p:nvSpPr>
            <p:spPr>
              <a:xfrm rot="20339305">
                <a:off x="1550912" y="4316666"/>
                <a:ext cx="3836811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D73F09"/>
                          </a:solidFill>
                          <a:latin typeface="Cambria Math" panose="02040503050406030204" pitchFamily="18" charset="0"/>
                        </a:rPr>
                        <m:t>𝑇𝑟𝑢𝑒</m:t>
                      </m:r>
                      <m:r>
                        <a:rPr lang="en-US" sz="2800" b="0" i="1" smtClean="0">
                          <a:solidFill>
                            <a:srgbClr val="D73F09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smtClean="0">
                          <a:solidFill>
                            <a:srgbClr val="D73F09"/>
                          </a:solidFill>
                          <a:latin typeface="Cambria Math" panose="02040503050406030204" pitchFamily="18" charset="0"/>
                        </a:rPr>
                        <m:t>𝑙𝑖𝑛𝑒</m:t>
                      </m:r>
                      <m:r>
                        <a:rPr lang="en-US" sz="2800" b="0" i="1" smtClean="0">
                          <a:solidFill>
                            <a:srgbClr val="D73F09"/>
                          </a:solidFill>
                          <a:latin typeface="Cambria Math" panose="02040503050406030204" pitchFamily="18" charset="0"/>
                        </a:rPr>
                        <m:t>: </m:t>
                      </m:r>
                      <m:r>
                        <a:rPr lang="en-US" sz="2800" b="0" i="1" smtClean="0">
                          <a:solidFill>
                            <a:srgbClr val="D73F09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800" b="0" i="1" smtClean="0">
                          <a:solidFill>
                            <a:srgbClr val="D73F09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b="0" i="1" smtClean="0">
                              <a:solidFill>
                                <a:srgbClr val="D73F0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rgbClr val="D73F09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rgbClr val="D73F09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800" b="0" i="1" smtClean="0">
                          <a:solidFill>
                            <a:srgbClr val="D73F09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 dirty="0">
                  <a:solidFill>
                    <a:srgbClr val="D73F09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438F3F6-620C-47D7-9FE9-20B70F1124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339305">
                <a:off x="1550912" y="4316666"/>
                <a:ext cx="3836811" cy="4308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12ACDD4-0A81-49E8-A26E-413EFC2E5467}"/>
              </a:ext>
            </a:extLst>
          </p:cNvPr>
          <p:cNvCxnSpPr>
            <a:cxnSpLocks/>
          </p:cNvCxnSpPr>
          <p:nvPr/>
        </p:nvCxnSpPr>
        <p:spPr>
          <a:xfrm flipV="1">
            <a:off x="1782147" y="2248533"/>
            <a:ext cx="8128897" cy="3172553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A688E76-161C-4BE4-8042-6F94BBC6551E}"/>
              </a:ext>
            </a:extLst>
          </p:cNvPr>
          <p:cNvCxnSpPr/>
          <p:nvPr/>
        </p:nvCxnSpPr>
        <p:spPr>
          <a:xfrm>
            <a:off x="1601221" y="5561045"/>
            <a:ext cx="774440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98CDEFB-22E8-4507-B1CF-99D7322069DF}"/>
                  </a:ext>
                </a:extLst>
              </p:cNvPr>
              <p:cNvSpPr txBox="1"/>
              <p:nvPr/>
            </p:nvSpPr>
            <p:spPr>
              <a:xfrm>
                <a:off x="9432271" y="5345601"/>
                <a:ext cx="392131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98CDEFB-22E8-4507-B1CF-99D7322069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32271" y="5345601"/>
                <a:ext cx="392131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AC35FDB-74F6-4769-8360-B32E092C5B4A}"/>
              </a:ext>
            </a:extLst>
          </p:cNvPr>
          <p:cNvCxnSpPr>
            <a:cxnSpLocks/>
          </p:cNvCxnSpPr>
          <p:nvPr/>
        </p:nvCxnSpPr>
        <p:spPr>
          <a:xfrm flipV="1">
            <a:off x="1601221" y="2248533"/>
            <a:ext cx="0" cy="33125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9B44178-8F9E-42CE-AC18-DF6784F8DE01}"/>
                  </a:ext>
                </a:extLst>
              </p:cNvPr>
              <p:cNvSpPr txBox="1"/>
              <p:nvPr/>
            </p:nvSpPr>
            <p:spPr>
              <a:xfrm>
                <a:off x="1209090" y="2153692"/>
                <a:ext cx="392131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9B44178-8F9E-42CE-AC18-DF6784F8DE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9090" y="2153692"/>
                <a:ext cx="392131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8E813E7-2887-47B9-9695-FB7ED42BA361}"/>
                  </a:ext>
                </a:extLst>
              </p:cNvPr>
              <p:cNvSpPr txBox="1"/>
              <p:nvPr/>
            </p:nvSpPr>
            <p:spPr>
              <a:xfrm>
                <a:off x="6282612" y="5561044"/>
                <a:ext cx="392131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8E813E7-2887-47B9-9695-FB7ED42BA3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2612" y="5561044"/>
                <a:ext cx="392131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4E66301-BA35-4890-9FA0-4AC914CCFA63}"/>
              </a:ext>
            </a:extLst>
          </p:cNvPr>
          <p:cNvCxnSpPr>
            <a:stCxn id="20" idx="0"/>
          </p:cNvCxnSpPr>
          <p:nvPr/>
        </p:nvCxnSpPr>
        <p:spPr>
          <a:xfrm flipH="1" flipV="1">
            <a:off x="6456784" y="3621089"/>
            <a:ext cx="21894" cy="1939955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866" name="Picture 2" descr="The Shape of Doom">
            <a:extLst>
              <a:ext uri="{FF2B5EF4-FFF2-40B4-BE49-F238E27FC236}">
                <a16:creationId xmlns:a16="http://schemas.microsoft.com/office/drawing/2014/main" id="{F6A06306-70A8-40E7-A408-F8FB8B52F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804783" y="3280513"/>
            <a:ext cx="1939953" cy="632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Oval 22">
            <a:extLst>
              <a:ext uri="{FF2B5EF4-FFF2-40B4-BE49-F238E27FC236}">
                <a16:creationId xmlns:a16="http://schemas.microsoft.com/office/drawing/2014/main" id="{7B5DF37F-E259-4FA0-94CB-B153BB15C358}"/>
              </a:ext>
            </a:extLst>
          </p:cNvPr>
          <p:cNvSpPr/>
          <p:nvPr/>
        </p:nvSpPr>
        <p:spPr>
          <a:xfrm>
            <a:off x="6375100" y="3236911"/>
            <a:ext cx="163367" cy="163367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E70E747-6C90-493D-821F-6829236D6652}"/>
              </a:ext>
            </a:extLst>
          </p:cNvPr>
          <p:cNvCxnSpPr>
            <a:cxnSpLocks/>
            <a:stCxn id="36866" idx="0"/>
            <a:endCxn id="36866" idx="2"/>
          </p:cNvCxnSpPr>
          <p:nvPr/>
        </p:nvCxnSpPr>
        <p:spPr>
          <a:xfrm flipH="1">
            <a:off x="6458321" y="3596952"/>
            <a:ext cx="632877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16451D4-CB88-478B-82CF-D0A50A8424B4}"/>
                  </a:ext>
                </a:extLst>
              </p:cNvPr>
              <p:cNvSpPr txBox="1"/>
              <p:nvPr/>
            </p:nvSpPr>
            <p:spPr>
              <a:xfrm>
                <a:off x="4280822" y="1387600"/>
                <a:ext cx="3836811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16451D4-CB88-478B-82CF-D0A50A8424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0822" y="1387600"/>
                <a:ext cx="3836811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03173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3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89E9070-5598-49C3-B6DB-FE576F4DC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view this from a different angle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B3CF454-3533-4432-8953-32FC218944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54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8D892F-912C-4B2D-9324-903E1F5F213A}"/>
              </a:ext>
            </a:extLst>
          </p:cNvPr>
          <p:cNvSpPr txBox="1"/>
          <p:nvPr/>
        </p:nvSpPr>
        <p:spPr>
          <a:xfrm>
            <a:off x="405882" y="615665"/>
            <a:ext cx="1138023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l"/>
            <a:r>
              <a:rPr lang="en-US" sz="2800" b="1" i="0" u="none" strike="noStrike" baseline="0" dirty="0">
                <a:solidFill>
                  <a:srgbClr val="000000"/>
                </a:solidFill>
                <a:latin typeface="Avenir Next LT Pro" panose="020B0504020202020204" pitchFamily="34" charset="0"/>
              </a:rPr>
              <a:t>Our “generative story” for this data:</a:t>
            </a:r>
            <a:endParaRPr lang="en-US" sz="2800" i="1" u="none" strike="noStrike" baseline="0" dirty="0">
              <a:solidFill>
                <a:srgbClr val="000000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6D39BE-031F-4E25-B5FC-591F613D0575}"/>
              </a:ext>
            </a:extLst>
          </p:cNvPr>
          <p:cNvSpPr txBox="1"/>
          <p:nvPr/>
        </p:nvSpPr>
        <p:spPr>
          <a:xfrm>
            <a:off x="5169159" y="3596951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438F3F6-620C-47D7-9FE9-20B70F1124FC}"/>
                  </a:ext>
                </a:extLst>
              </p:cNvPr>
              <p:cNvSpPr txBox="1"/>
              <p:nvPr/>
            </p:nvSpPr>
            <p:spPr>
              <a:xfrm rot="20339305">
                <a:off x="1550912" y="4316666"/>
                <a:ext cx="3836811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D73F09"/>
                          </a:solidFill>
                          <a:latin typeface="Cambria Math" panose="02040503050406030204" pitchFamily="18" charset="0"/>
                        </a:rPr>
                        <m:t>𝑇𝑟𝑢𝑒</m:t>
                      </m:r>
                      <m:r>
                        <a:rPr lang="en-US" sz="2800" b="0" i="1" smtClean="0">
                          <a:solidFill>
                            <a:srgbClr val="D73F09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smtClean="0">
                          <a:solidFill>
                            <a:srgbClr val="D73F09"/>
                          </a:solidFill>
                          <a:latin typeface="Cambria Math" panose="02040503050406030204" pitchFamily="18" charset="0"/>
                        </a:rPr>
                        <m:t>𝑙𝑖𝑛𝑒</m:t>
                      </m:r>
                      <m:r>
                        <a:rPr lang="en-US" sz="2800" b="0" i="1" smtClean="0">
                          <a:solidFill>
                            <a:srgbClr val="D73F09"/>
                          </a:solidFill>
                          <a:latin typeface="Cambria Math" panose="02040503050406030204" pitchFamily="18" charset="0"/>
                        </a:rPr>
                        <m:t>: </m:t>
                      </m:r>
                      <m:r>
                        <a:rPr lang="en-US" sz="2800" b="0" i="1" smtClean="0">
                          <a:solidFill>
                            <a:srgbClr val="D73F09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800" b="0" i="1" smtClean="0">
                          <a:solidFill>
                            <a:srgbClr val="D73F09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b="0" i="1" smtClean="0">
                              <a:solidFill>
                                <a:srgbClr val="D73F0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rgbClr val="D73F09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rgbClr val="D73F09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800" b="0" i="1" smtClean="0">
                          <a:solidFill>
                            <a:srgbClr val="D73F09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 dirty="0">
                  <a:solidFill>
                    <a:srgbClr val="D73F09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438F3F6-620C-47D7-9FE9-20B70F1124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339305">
                <a:off x="1550912" y="4316666"/>
                <a:ext cx="3836811" cy="4308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12ACDD4-0A81-49E8-A26E-413EFC2E5467}"/>
              </a:ext>
            </a:extLst>
          </p:cNvPr>
          <p:cNvCxnSpPr>
            <a:cxnSpLocks/>
          </p:cNvCxnSpPr>
          <p:nvPr/>
        </p:nvCxnSpPr>
        <p:spPr>
          <a:xfrm flipV="1">
            <a:off x="1782147" y="2248533"/>
            <a:ext cx="8128897" cy="3172553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A688E76-161C-4BE4-8042-6F94BBC6551E}"/>
              </a:ext>
            </a:extLst>
          </p:cNvPr>
          <p:cNvCxnSpPr/>
          <p:nvPr/>
        </p:nvCxnSpPr>
        <p:spPr>
          <a:xfrm>
            <a:off x="1601221" y="5561045"/>
            <a:ext cx="774440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98CDEFB-22E8-4507-B1CF-99D7322069DF}"/>
                  </a:ext>
                </a:extLst>
              </p:cNvPr>
              <p:cNvSpPr txBox="1"/>
              <p:nvPr/>
            </p:nvSpPr>
            <p:spPr>
              <a:xfrm>
                <a:off x="9432271" y="5345601"/>
                <a:ext cx="392131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98CDEFB-22E8-4507-B1CF-99D7322069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32271" y="5345601"/>
                <a:ext cx="392131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AC35FDB-74F6-4769-8360-B32E092C5B4A}"/>
              </a:ext>
            </a:extLst>
          </p:cNvPr>
          <p:cNvCxnSpPr>
            <a:cxnSpLocks/>
          </p:cNvCxnSpPr>
          <p:nvPr/>
        </p:nvCxnSpPr>
        <p:spPr>
          <a:xfrm flipV="1">
            <a:off x="1601221" y="2248533"/>
            <a:ext cx="0" cy="33125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9B44178-8F9E-42CE-AC18-DF6784F8DE01}"/>
                  </a:ext>
                </a:extLst>
              </p:cNvPr>
              <p:cNvSpPr txBox="1"/>
              <p:nvPr/>
            </p:nvSpPr>
            <p:spPr>
              <a:xfrm>
                <a:off x="1209090" y="2153692"/>
                <a:ext cx="392131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9B44178-8F9E-42CE-AC18-DF6784F8DE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9090" y="2153692"/>
                <a:ext cx="392131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8E813E7-2887-47B9-9695-FB7ED42BA361}"/>
                  </a:ext>
                </a:extLst>
              </p:cNvPr>
              <p:cNvSpPr txBox="1"/>
              <p:nvPr/>
            </p:nvSpPr>
            <p:spPr>
              <a:xfrm>
                <a:off x="6282612" y="5561044"/>
                <a:ext cx="392131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8E813E7-2887-47B9-9695-FB7ED42BA3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2612" y="5561044"/>
                <a:ext cx="392131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4E66301-BA35-4890-9FA0-4AC914CCFA63}"/>
              </a:ext>
            </a:extLst>
          </p:cNvPr>
          <p:cNvCxnSpPr>
            <a:stCxn id="20" idx="0"/>
          </p:cNvCxnSpPr>
          <p:nvPr/>
        </p:nvCxnSpPr>
        <p:spPr>
          <a:xfrm flipH="1" flipV="1">
            <a:off x="6456784" y="3621089"/>
            <a:ext cx="21894" cy="1939955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866" name="Picture 2" descr="The Shape of Doom">
            <a:extLst>
              <a:ext uri="{FF2B5EF4-FFF2-40B4-BE49-F238E27FC236}">
                <a16:creationId xmlns:a16="http://schemas.microsoft.com/office/drawing/2014/main" id="{F6A06306-70A8-40E7-A408-F8FB8B52F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804783" y="3280513"/>
            <a:ext cx="1939953" cy="632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Oval 22">
            <a:extLst>
              <a:ext uri="{FF2B5EF4-FFF2-40B4-BE49-F238E27FC236}">
                <a16:creationId xmlns:a16="http://schemas.microsoft.com/office/drawing/2014/main" id="{7B5DF37F-E259-4FA0-94CB-B153BB15C358}"/>
              </a:ext>
            </a:extLst>
          </p:cNvPr>
          <p:cNvSpPr/>
          <p:nvPr/>
        </p:nvSpPr>
        <p:spPr>
          <a:xfrm>
            <a:off x="6375100" y="3694199"/>
            <a:ext cx="163367" cy="163367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E70E747-6C90-493D-821F-6829236D6652}"/>
              </a:ext>
            </a:extLst>
          </p:cNvPr>
          <p:cNvCxnSpPr>
            <a:cxnSpLocks/>
            <a:stCxn id="36866" idx="0"/>
            <a:endCxn id="36866" idx="2"/>
          </p:cNvCxnSpPr>
          <p:nvPr/>
        </p:nvCxnSpPr>
        <p:spPr>
          <a:xfrm flipH="1">
            <a:off x="6458321" y="3596952"/>
            <a:ext cx="632877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E73B5B2-CA9B-4804-922D-6A485E94985E}"/>
                  </a:ext>
                </a:extLst>
              </p:cNvPr>
              <p:cNvSpPr txBox="1"/>
              <p:nvPr/>
            </p:nvSpPr>
            <p:spPr>
              <a:xfrm>
                <a:off x="4280822" y="1387600"/>
                <a:ext cx="3836811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E73B5B2-CA9B-4804-922D-6A485E9498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0822" y="1387600"/>
                <a:ext cx="3836811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8873124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89E9070-5598-49C3-B6DB-FE576F4DC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view this from a different angle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B3CF454-3533-4432-8953-32FC218944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55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8D892F-912C-4B2D-9324-903E1F5F213A}"/>
              </a:ext>
            </a:extLst>
          </p:cNvPr>
          <p:cNvSpPr txBox="1"/>
          <p:nvPr/>
        </p:nvSpPr>
        <p:spPr>
          <a:xfrm>
            <a:off x="405882" y="615665"/>
            <a:ext cx="1138023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l"/>
            <a:r>
              <a:rPr lang="en-US" sz="2800" b="1" i="0" u="none" strike="noStrike" baseline="0" dirty="0">
                <a:solidFill>
                  <a:srgbClr val="000000"/>
                </a:solidFill>
                <a:latin typeface="Avenir Next LT Pro" panose="020B0504020202020204" pitchFamily="34" charset="0"/>
              </a:rPr>
              <a:t>Our “generative story” for this data:</a:t>
            </a:r>
            <a:endParaRPr lang="en-US" sz="2800" i="1" u="none" strike="noStrike" baseline="0" dirty="0">
              <a:solidFill>
                <a:srgbClr val="000000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6D39BE-031F-4E25-B5FC-591F613D0575}"/>
              </a:ext>
            </a:extLst>
          </p:cNvPr>
          <p:cNvSpPr txBox="1"/>
          <p:nvPr/>
        </p:nvSpPr>
        <p:spPr>
          <a:xfrm>
            <a:off x="5169159" y="3596951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438F3F6-620C-47D7-9FE9-20B70F1124FC}"/>
                  </a:ext>
                </a:extLst>
              </p:cNvPr>
              <p:cNvSpPr txBox="1"/>
              <p:nvPr/>
            </p:nvSpPr>
            <p:spPr>
              <a:xfrm rot="20339305">
                <a:off x="1550912" y="4316666"/>
                <a:ext cx="3836811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D73F09"/>
                          </a:solidFill>
                          <a:latin typeface="Cambria Math" panose="02040503050406030204" pitchFamily="18" charset="0"/>
                        </a:rPr>
                        <m:t>𝑇𝑟𝑢𝑒</m:t>
                      </m:r>
                      <m:r>
                        <a:rPr lang="en-US" sz="2800" b="0" i="1" smtClean="0">
                          <a:solidFill>
                            <a:srgbClr val="D73F09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smtClean="0">
                          <a:solidFill>
                            <a:srgbClr val="D73F09"/>
                          </a:solidFill>
                          <a:latin typeface="Cambria Math" panose="02040503050406030204" pitchFamily="18" charset="0"/>
                        </a:rPr>
                        <m:t>𝑙𝑖𝑛𝑒</m:t>
                      </m:r>
                      <m:r>
                        <a:rPr lang="en-US" sz="2800" b="0" i="1" smtClean="0">
                          <a:solidFill>
                            <a:srgbClr val="D73F09"/>
                          </a:solidFill>
                          <a:latin typeface="Cambria Math" panose="02040503050406030204" pitchFamily="18" charset="0"/>
                        </a:rPr>
                        <m:t>: </m:t>
                      </m:r>
                      <m:r>
                        <a:rPr lang="en-US" sz="2800" b="0" i="1" smtClean="0">
                          <a:solidFill>
                            <a:srgbClr val="D73F09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800" b="0" i="1" smtClean="0">
                          <a:solidFill>
                            <a:srgbClr val="D73F09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b="0" i="1" smtClean="0">
                              <a:solidFill>
                                <a:srgbClr val="D73F0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rgbClr val="D73F09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rgbClr val="D73F09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800" b="0" i="1" smtClean="0">
                          <a:solidFill>
                            <a:srgbClr val="D73F09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 dirty="0">
                  <a:solidFill>
                    <a:srgbClr val="D73F09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438F3F6-620C-47D7-9FE9-20B70F1124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339305">
                <a:off x="1550912" y="4316666"/>
                <a:ext cx="3836811" cy="4308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12ACDD4-0A81-49E8-A26E-413EFC2E5467}"/>
              </a:ext>
            </a:extLst>
          </p:cNvPr>
          <p:cNvCxnSpPr>
            <a:cxnSpLocks/>
          </p:cNvCxnSpPr>
          <p:nvPr/>
        </p:nvCxnSpPr>
        <p:spPr>
          <a:xfrm flipV="1">
            <a:off x="1782147" y="2248533"/>
            <a:ext cx="8128897" cy="3172553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A688E76-161C-4BE4-8042-6F94BBC6551E}"/>
              </a:ext>
            </a:extLst>
          </p:cNvPr>
          <p:cNvCxnSpPr/>
          <p:nvPr/>
        </p:nvCxnSpPr>
        <p:spPr>
          <a:xfrm>
            <a:off x="1601221" y="5561045"/>
            <a:ext cx="774440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98CDEFB-22E8-4507-B1CF-99D7322069DF}"/>
                  </a:ext>
                </a:extLst>
              </p:cNvPr>
              <p:cNvSpPr txBox="1"/>
              <p:nvPr/>
            </p:nvSpPr>
            <p:spPr>
              <a:xfrm>
                <a:off x="9432271" y="5345601"/>
                <a:ext cx="392131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98CDEFB-22E8-4507-B1CF-99D7322069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32271" y="5345601"/>
                <a:ext cx="392131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AC35FDB-74F6-4769-8360-B32E092C5B4A}"/>
              </a:ext>
            </a:extLst>
          </p:cNvPr>
          <p:cNvCxnSpPr>
            <a:cxnSpLocks/>
          </p:cNvCxnSpPr>
          <p:nvPr/>
        </p:nvCxnSpPr>
        <p:spPr>
          <a:xfrm flipV="1">
            <a:off x="1601221" y="2248533"/>
            <a:ext cx="0" cy="33125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9B44178-8F9E-42CE-AC18-DF6784F8DE01}"/>
                  </a:ext>
                </a:extLst>
              </p:cNvPr>
              <p:cNvSpPr txBox="1"/>
              <p:nvPr/>
            </p:nvSpPr>
            <p:spPr>
              <a:xfrm>
                <a:off x="1209090" y="2153692"/>
                <a:ext cx="392131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9B44178-8F9E-42CE-AC18-DF6784F8DE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9090" y="2153692"/>
                <a:ext cx="392131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8E813E7-2887-47B9-9695-FB7ED42BA361}"/>
                  </a:ext>
                </a:extLst>
              </p:cNvPr>
              <p:cNvSpPr txBox="1"/>
              <p:nvPr/>
            </p:nvSpPr>
            <p:spPr>
              <a:xfrm>
                <a:off x="6282612" y="5561044"/>
                <a:ext cx="392131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8E813E7-2887-47B9-9695-FB7ED42BA3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2612" y="5561044"/>
                <a:ext cx="392131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4E66301-BA35-4890-9FA0-4AC914CCFA63}"/>
              </a:ext>
            </a:extLst>
          </p:cNvPr>
          <p:cNvCxnSpPr>
            <a:stCxn id="20" idx="0"/>
          </p:cNvCxnSpPr>
          <p:nvPr/>
        </p:nvCxnSpPr>
        <p:spPr>
          <a:xfrm flipH="1" flipV="1">
            <a:off x="6456784" y="3621089"/>
            <a:ext cx="21894" cy="1939955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866" name="Picture 2" descr="The Shape of Doom">
            <a:extLst>
              <a:ext uri="{FF2B5EF4-FFF2-40B4-BE49-F238E27FC236}">
                <a16:creationId xmlns:a16="http://schemas.microsoft.com/office/drawing/2014/main" id="{F6A06306-70A8-40E7-A408-F8FB8B52F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804783" y="3280513"/>
            <a:ext cx="1939953" cy="632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Oval 22">
            <a:extLst>
              <a:ext uri="{FF2B5EF4-FFF2-40B4-BE49-F238E27FC236}">
                <a16:creationId xmlns:a16="http://schemas.microsoft.com/office/drawing/2014/main" id="{7B5DF37F-E259-4FA0-94CB-B153BB15C358}"/>
              </a:ext>
            </a:extLst>
          </p:cNvPr>
          <p:cNvSpPr/>
          <p:nvPr/>
        </p:nvSpPr>
        <p:spPr>
          <a:xfrm>
            <a:off x="6375100" y="2902076"/>
            <a:ext cx="163367" cy="163367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E70E747-6C90-493D-821F-6829236D6652}"/>
              </a:ext>
            </a:extLst>
          </p:cNvPr>
          <p:cNvCxnSpPr>
            <a:cxnSpLocks/>
            <a:stCxn id="36866" idx="0"/>
            <a:endCxn id="36866" idx="2"/>
          </p:cNvCxnSpPr>
          <p:nvPr/>
        </p:nvCxnSpPr>
        <p:spPr>
          <a:xfrm flipH="1">
            <a:off x="6458321" y="3596952"/>
            <a:ext cx="632877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12E183C-5296-441D-A4BD-B239B914DAAB}"/>
                  </a:ext>
                </a:extLst>
              </p:cNvPr>
              <p:cNvSpPr txBox="1"/>
              <p:nvPr/>
            </p:nvSpPr>
            <p:spPr>
              <a:xfrm>
                <a:off x="4280822" y="1387600"/>
                <a:ext cx="3836811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12E183C-5296-441D-A4BD-B239B914DA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0822" y="1387600"/>
                <a:ext cx="3836811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6882569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89E9070-5598-49C3-B6DB-FE576F4DC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view this from a different angle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B3CF454-3533-4432-8953-32FC218944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56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8D892F-912C-4B2D-9324-903E1F5F213A}"/>
              </a:ext>
            </a:extLst>
          </p:cNvPr>
          <p:cNvSpPr txBox="1"/>
          <p:nvPr/>
        </p:nvSpPr>
        <p:spPr>
          <a:xfrm>
            <a:off x="405882" y="615665"/>
            <a:ext cx="1138023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l"/>
            <a:r>
              <a:rPr lang="en-US" sz="2800" b="1" i="0" u="none" strike="noStrike" baseline="0" dirty="0">
                <a:solidFill>
                  <a:srgbClr val="000000"/>
                </a:solidFill>
                <a:latin typeface="Avenir Next LT Pro" panose="020B0504020202020204" pitchFamily="34" charset="0"/>
              </a:rPr>
              <a:t>Okay. </a:t>
            </a:r>
            <a:r>
              <a:rPr lang="en-US" sz="2800" b="1" dirty="0">
                <a:solidFill>
                  <a:srgbClr val="000000"/>
                </a:solidFill>
                <a:latin typeface="Avenir Next LT Pro" panose="020B0504020202020204" pitchFamily="34" charset="0"/>
              </a:rPr>
              <a:t>Still not seeing why we care? Let’s start doing MLE.</a:t>
            </a:r>
            <a:endParaRPr lang="en-US" sz="2800" i="1" u="none" strike="noStrike" baseline="0" dirty="0">
              <a:solidFill>
                <a:srgbClr val="000000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6D39BE-031F-4E25-B5FC-591F613D0575}"/>
              </a:ext>
            </a:extLst>
          </p:cNvPr>
          <p:cNvSpPr txBox="1"/>
          <p:nvPr/>
        </p:nvSpPr>
        <p:spPr>
          <a:xfrm>
            <a:off x="5682343" y="2938625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438F3F6-620C-47D7-9FE9-20B70F1124FC}"/>
                  </a:ext>
                </a:extLst>
              </p:cNvPr>
              <p:cNvSpPr txBox="1"/>
              <p:nvPr/>
            </p:nvSpPr>
            <p:spPr>
              <a:xfrm>
                <a:off x="2943721" y="2055330"/>
                <a:ext cx="8735380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⟹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438F3F6-620C-47D7-9FE9-20B70F1124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3721" y="2055330"/>
                <a:ext cx="8735380" cy="4308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3F13684-C028-4293-83D2-698F183075E7}"/>
                  </a:ext>
                </a:extLst>
              </p:cNvPr>
              <p:cNvSpPr txBox="1"/>
              <p:nvPr/>
            </p:nvSpPr>
            <p:spPr>
              <a:xfrm>
                <a:off x="-641640" y="3439403"/>
                <a:ext cx="11458275" cy="9848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dirty="0" smtClean="0">
                          <a:solidFill>
                            <a:srgbClr val="D73F09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𝓛</m:t>
                      </m:r>
                      <m:d>
                        <m:dPr>
                          <m:ctrlPr>
                            <a:rPr lang="en-US" sz="2000" b="1" i="1" dirty="0" smtClean="0">
                              <a:solidFill>
                                <a:srgbClr val="D73F09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 dirty="0" smtClean="0">
                              <a:solidFill>
                                <a:srgbClr val="D73F09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d>
                      <m:r>
                        <a:rPr lang="en-US" sz="20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∣</m:t>
                          </m:r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sepChr m:val="∣"/>
                              <m:ctrlP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dirty="0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b="0" i="1" dirty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0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b="0" i="1" dirty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=</m:t>
                          </m:r>
                          <m:nary>
                            <m:naryPr>
                              <m:chr m:val="∏"/>
                              <m:ctrlPr>
                                <a:rPr lang="en-US" sz="2000" i="1" dirty="0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f>
                                <m:fPr>
                                  <m:ctrlPr>
                                    <a:rPr lang="en-US" sz="20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0" i="1" dirty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000" b="0" i="1" dirty="0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  <m:rad>
                                    <m:radPr>
                                      <m:degHide m:val="on"/>
                                      <m:ctrlPr>
                                        <a:rPr lang="en-US" sz="2000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sz="2000" b="0" i="1" dirty="0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sz="2000" b="0" i="1" dirty="0" smtClean="0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</m:rad>
                                </m:den>
                              </m:f>
                              <m:sSup>
                                <m:sSupPr>
                                  <m:ctrlPr>
                                    <a:rPr lang="en-US" sz="20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dirty="0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000" b="0" i="1" dirty="0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sz="2000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n-US" sz="2000" b="0" i="1" dirty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en-US" sz="2000" b="0" i="1" dirty="0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2000" b="0" i="1" dirty="0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000" b="0" i="1" dirty="0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000" b="0" i="1" dirty="0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sz="2000" b="0" i="1" dirty="0" smtClean="0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sSup>
                                                <m:sSupPr>
                                                  <m:ctrlPr>
                                                    <a:rPr lang="en-US" sz="2000" b="0" i="1" dirty="0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en-US" sz="2000" b="1" i="1" dirty="0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𝒘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en-US" sz="2000" b="0" i="1" dirty="0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𝑇</m:t>
                                                  </m:r>
                                                </m:sup>
                                              </m:sSup>
                                              <m:sSub>
                                                <m:sSubPr>
                                                  <m:ctrlPr>
                                                    <a:rPr lang="en-US" sz="2000" b="1" i="1" dirty="0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000" b="1" i="1" dirty="0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𝒙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000" b="1" i="1" dirty="0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𝒊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n-US" sz="2000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num>
                                    <m:den>
                                      <m:r>
                                        <a:rPr lang="en-US" sz="2000" b="0" i="1" dirty="0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sSup>
                                        <m:sSupPr>
                                          <m:ctrlPr>
                                            <a:rPr lang="en-US" sz="2000" b="0" i="1" dirty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000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𝜎</m:t>
                                          </m:r>
                                        </m:e>
                                        <m:sup>
                                          <m:r>
                                            <a:rPr lang="en-US" sz="2000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den>
                                  </m:f>
                                </m:sup>
                              </m:sSup>
                            </m:e>
                          </m:nary>
                        </m:e>
                      </m:nary>
                    </m:oMath>
                  </m:oMathPara>
                </a14:m>
                <a:endParaRPr lang="en-US" sz="2000" dirty="0">
                  <a:latin typeface="Avenir Next LT Pro" panose="020B0504020202020204" pitchFamily="34" charset="0"/>
                </a:endParaRP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3F13684-C028-4293-83D2-698F183075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641640" y="3439403"/>
                <a:ext cx="11458275" cy="98488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8CFF6BB-C9AF-4741-AF5B-6A4A118ADEDB}"/>
                  </a:ext>
                </a:extLst>
              </p:cNvPr>
              <p:cNvSpPr txBox="1"/>
              <p:nvPr/>
            </p:nvSpPr>
            <p:spPr>
              <a:xfrm>
                <a:off x="512745" y="2987362"/>
                <a:ext cx="846330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800" b="1" dirty="0">
                    <a:latin typeface="Avenir Next LT Pro" panose="020B0504020202020204" pitchFamily="34" charset="0"/>
                  </a:rPr>
                  <a:t>Write out </a:t>
                </a:r>
                <a:r>
                  <a:rPr lang="en-US" sz="1800" b="1" dirty="0">
                    <a:solidFill>
                      <a:srgbClr val="D73F09"/>
                    </a:solidFill>
                    <a:latin typeface="Avenir Next LT Pro" panose="020B0504020202020204" pitchFamily="34" charset="0"/>
                  </a:rPr>
                  <a:t>likelihood</a:t>
                </a:r>
                <a:r>
                  <a:rPr lang="en-US" sz="1800" b="1" dirty="0">
                    <a:latin typeface="Avenir Next LT Pro" panose="020B0504020202020204" pitchFamily="34" charset="0"/>
                  </a:rPr>
                  <a:t> of the training data as a function of parameters 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𝜽</m:t>
                    </m:r>
                  </m:oMath>
                </a14:m>
                <a:r>
                  <a:rPr lang="en-US" sz="1800" b="1" dirty="0">
                    <a:latin typeface="Avenir Next LT Pro" panose="020B0504020202020204" pitchFamily="34" charset="0"/>
                  </a:rPr>
                  <a:t>: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8CFF6BB-C9AF-4741-AF5B-6A4A118ADE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745" y="2987362"/>
                <a:ext cx="8463303" cy="369332"/>
              </a:xfrm>
              <a:prstGeom prst="rect">
                <a:avLst/>
              </a:prstGeom>
              <a:blipFill>
                <a:blip r:embed="rId4"/>
                <a:stretch>
                  <a:fillRect l="-576" t="-6557"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0DA46CA-A5BE-4C8B-B6AB-3F5CB592B4C4}"/>
                  </a:ext>
                </a:extLst>
              </p:cNvPr>
              <p:cNvSpPr txBox="1"/>
              <p:nvPr/>
            </p:nvSpPr>
            <p:spPr>
              <a:xfrm>
                <a:off x="512900" y="1316403"/>
                <a:ext cx="11458275" cy="4169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000" b="1" dirty="0">
                    <a:latin typeface="Avenir Next LT Pro" panose="020B0504020202020204" pitchFamily="34" charset="0"/>
                  </a:rPr>
                  <a:t>Dataset: </a:t>
                </a:r>
                <a:r>
                  <a:rPr lang="en-US" sz="2000" dirty="0">
                    <a:latin typeface="Avenir Next LT Pro" panose="020B0504020202020204" pitchFamily="34" charset="0"/>
                    <a:sym typeface="Wingdings" panose="05000000000000000000" pitchFamily="2" charset="2"/>
                  </a:rPr>
                  <a:t>Given a dataset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bSup>
                  </m:oMath>
                </a14:m>
                <a:r>
                  <a:rPr lang="en-US" sz="2000" dirty="0">
                    <a:latin typeface="Avenir Next LT Pro" panose="020B0504020202020204" pitchFamily="34" charset="0"/>
                    <a:sym typeface="Wingdings" panose="05000000000000000000" pitchFamily="2" charset="2"/>
                  </a:rPr>
                  <a:t> assume the above conditional probability.</a:t>
                </a:r>
                <a:endParaRPr lang="en-US" sz="2000" dirty="0">
                  <a:latin typeface="Avenir Next LT Pro" panose="020B0504020202020204" pitchFamily="34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0DA46CA-A5BE-4C8B-B6AB-3F5CB592B4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900" y="1316403"/>
                <a:ext cx="11458275" cy="416974"/>
              </a:xfrm>
              <a:prstGeom prst="rect">
                <a:avLst/>
              </a:prstGeom>
              <a:blipFill>
                <a:blip r:embed="rId5"/>
                <a:stretch>
                  <a:fillRect l="-532" t="-4412" b="-264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AE00CAA6-DCEC-455F-8046-4B6BFE208FC6}"/>
              </a:ext>
            </a:extLst>
          </p:cNvPr>
          <p:cNvSpPr txBox="1"/>
          <p:nvPr/>
        </p:nvSpPr>
        <p:spPr>
          <a:xfrm>
            <a:off x="512744" y="4629047"/>
            <a:ext cx="84633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Avenir Next LT Pro" panose="020B0504020202020204" pitchFamily="34" charset="0"/>
              </a:rPr>
              <a:t>Yikes. Let’s apply a log and write the log-likelihood to clean this up:</a:t>
            </a:r>
            <a:endParaRPr lang="en-US" sz="1800" dirty="0">
              <a:latin typeface="Avenir Next LT Pro" panose="020B05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8A4559C-D892-492E-A637-148919F15E26}"/>
                  </a:ext>
                </a:extLst>
              </p:cNvPr>
              <p:cNvSpPr txBox="1"/>
              <p:nvPr/>
            </p:nvSpPr>
            <p:spPr>
              <a:xfrm>
                <a:off x="366863" y="5179283"/>
                <a:ext cx="11458275" cy="11308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dirty="0" smtClean="0">
                          <a:solidFill>
                            <a:srgbClr val="D73F09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𝓛𝓛</m:t>
                      </m:r>
                      <m:d>
                        <m:dPr>
                          <m:ctrlPr>
                            <a:rPr lang="en-US" sz="2400" b="1" i="1" dirty="0" smtClean="0">
                              <a:solidFill>
                                <a:srgbClr val="D73F09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dirty="0" smtClean="0">
                              <a:solidFill>
                                <a:srgbClr val="D73F09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d>
                      <m:r>
                        <a:rPr lang="en-US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∣</m:t>
                          </m:r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𝑁</m:t>
                      </m:r>
                      <m:func>
                        <m:funcPr>
                          <m:ctrlPr>
                            <a:rPr lang="en-US" sz="2400" i="1" dirty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dirty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  <m:rad>
                                    <m:radPr>
                                      <m:degHide m:val="on"/>
                                      <m:ctrlPr>
                                        <a:rPr lang="en-US" sz="24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sz="2400" i="1" dirty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sz="2400" i="1" dirty="0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</m:rad>
                                </m:den>
                              </m:f>
                            </m:e>
                          </m:d>
                        </m:e>
                      </m:func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nary>
                        <m:naryPr>
                          <m:chr m:val="∑"/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 dirty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i="1" dirty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sz="24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 dirty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p>
                                      <m:r>
                                        <a:rPr lang="en-US" sz="2400" i="1" dirty="0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sSub>
                                    <m:sSubPr>
                                      <m:ctrlPr>
                                        <a:rPr lang="en-US" sz="24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 dirty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i="1" dirty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400" dirty="0">
                  <a:latin typeface="Avenir Next LT Pro" panose="020B0504020202020204" pitchFamily="34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8A4559C-D892-492E-A637-148919F15E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863" y="5179283"/>
                <a:ext cx="11458275" cy="113082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2BF33E92-F680-45EC-B633-820F49398730}"/>
              </a:ext>
            </a:extLst>
          </p:cNvPr>
          <p:cNvSpPr txBox="1"/>
          <p:nvPr/>
        </p:nvSpPr>
        <p:spPr>
          <a:xfrm>
            <a:off x="512899" y="2093673"/>
            <a:ext cx="278275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Avenir Next LT Pro" panose="020B0504020202020204" pitchFamily="34" charset="0"/>
              </a:rPr>
              <a:t>Model assumption:</a:t>
            </a:r>
            <a:endParaRPr lang="en-US" sz="2000" dirty="0">
              <a:latin typeface="Avenir Next LT Pro" panose="020B0504020202020204" pitchFamily="34" charset="0"/>
            </a:endParaRPr>
          </a:p>
        </p:txBody>
      </p:sp>
      <p:pic>
        <p:nvPicPr>
          <p:cNvPr id="40962" name="Picture 2" descr="What Is the Expanding Brain Meme? | POPSUGAR Middle East Tech">
            <a:extLst>
              <a:ext uri="{FF2B5EF4-FFF2-40B4-BE49-F238E27FC236}">
                <a16:creationId xmlns:a16="http://schemas.microsoft.com/office/drawing/2014/main" id="{D244C995-9723-47BE-904B-F16C8A0761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34830" b="31428"/>
          <a:stretch/>
        </p:blipFill>
        <p:spPr bwMode="auto">
          <a:xfrm flipH="1">
            <a:off x="11289615" y="-12966"/>
            <a:ext cx="903129" cy="609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7602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2" grpId="0"/>
      <p:bldP spid="13" grpId="0"/>
      <p:bldP spid="14" grpId="0"/>
      <p:bldP spid="15" grpId="0"/>
      <p:bldP spid="16" grpId="0"/>
      <p:bldP spid="17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89E9070-5598-49C3-B6DB-FE576F4DC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view this from a different angle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B3CF454-3533-4432-8953-32FC218944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57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6D39BE-031F-4E25-B5FC-591F613D0575}"/>
              </a:ext>
            </a:extLst>
          </p:cNvPr>
          <p:cNvSpPr txBox="1"/>
          <p:nvPr/>
        </p:nvSpPr>
        <p:spPr>
          <a:xfrm>
            <a:off x="5682343" y="2953139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8CFF6BB-C9AF-4741-AF5B-6A4A118ADEDB}"/>
              </a:ext>
            </a:extLst>
          </p:cNvPr>
          <p:cNvSpPr txBox="1"/>
          <p:nvPr/>
        </p:nvSpPr>
        <p:spPr>
          <a:xfrm>
            <a:off x="512745" y="753459"/>
            <a:ext cx="84633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latin typeface="Avenir Next LT Pro" panose="020B0504020202020204" pitchFamily="34" charset="0"/>
              </a:rPr>
              <a:t>Wait… </a:t>
            </a:r>
            <a:r>
              <a:rPr lang="en-US" sz="1800" b="1" dirty="0">
                <a:solidFill>
                  <a:srgbClr val="D73F09"/>
                </a:solidFill>
                <a:latin typeface="Avenir Next LT Pro" panose="020B0504020202020204" pitchFamily="34" charset="0"/>
              </a:rPr>
              <a:t>this part</a:t>
            </a:r>
            <a:r>
              <a:rPr lang="en-US" sz="1800" b="1" dirty="0">
                <a:latin typeface="Avenir Next LT Pro" panose="020B0504020202020204" pitchFamily="34" charset="0"/>
              </a:rPr>
              <a:t> is looking familiar...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5C48C3D-81C8-4509-9BF8-14A8AD0C0E0F}"/>
                  </a:ext>
                </a:extLst>
              </p:cNvPr>
              <p:cNvSpPr txBox="1"/>
              <p:nvPr/>
            </p:nvSpPr>
            <p:spPr>
              <a:xfrm>
                <a:off x="366863" y="1396238"/>
                <a:ext cx="11458275" cy="11308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𝓛𝓛</m:t>
                      </m:r>
                      <m:d>
                        <m:dPr>
                          <m:ctrlPr>
                            <a:rPr lang="en-US" sz="24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d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𝑁</m:t>
                      </m:r>
                      <m:func>
                        <m:funcPr>
                          <m:ctrlPr>
                            <a:rPr lang="en-US" sz="2400" i="1" dirty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dirty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  <m:rad>
                                    <m:radPr>
                                      <m:degHide m:val="on"/>
                                      <m:ctrlPr>
                                        <a:rPr lang="en-US" sz="24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sz="2400" i="1" dirty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sz="2400" i="1" dirty="0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</m:rad>
                                </m:den>
                              </m:f>
                            </m:e>
                          </m:d>
                        </m:e>
                      </m:func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nary>
                        <m:naryPr>
                          <m:chr m:val="∑"/>
                          <m:ctrlPr>
                            <a:rPr lang="en-US" sz="2400" b="0" i="1" dirty="0" smtClean="0">
                              <a:solidFill>
                                <a:srgbClr val="D73F09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dirty="0" smtClean="0">
                              <a:solidFill>
                                <a:srgbClr val="D73F09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dirty="0" smtClean="0">
                              <a:solidFill>
                                <a:srgbClr val="D73F09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dirty="0" smtClean="0">
                              <a:solidFill>
                                <a:srgbClr val="D73F09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i="1" dirty="0">
                                  <a:solidFill>
                                    <a:srgbClr val="D73F0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 dirty="0">
                                      <a:solidFill>
                                        <a:srgbClr val="D73F09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 dirty="0">
                                          <a:solidFill>
                                            <a:srgbClr val="D73F0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 dirty="0">
                                          <a:solidFill>
                                            <a:srgbClr val="D73F0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i="1" dirty="0">
                                          <a:solidFill>
                                            <a:srgbClr val="D73F0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 dirty="0">
                                      <a:solidFill>
                                        <a:srgbClr val="D73F09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sz="2400" i="1" dirty="0">
                                          <a:solidFill>
                                            <a:srgbClr val="D73F0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b="1" i="1" dirty="0">
                                          <a:solidFill>
                                            <a:srgbClr val="D73F0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𝒘</m:t>
                                      </m:r>
                                    </m:e>
                                    <m:sup>
                                      <m:r>
                                        <a:rPr lang="en-US" sz="2400" i="1" dirty="0">
                                          <a:solidFill>
                                            <a:srgbClr val="D73F0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sSub>
                                    <m:sSubPr>
                                      <m:ctrlPr>
                                        <a:rPr lang="en-US" sz="2400" b="1" i="1" dirty="0">
                                          <a:solidFill>
                                            <a:srgbClr val="D73F0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 dirty="0">
                                          <a:solidFill>
                                            <a:srgbClr val="D73F0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400" b="1" i="1" dirty="0">
                                          <a:solidFill>
                                            <a:srgbClr val="D73F0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400" i="1" dirty="0">
                                  <a:solidFill>
                                    <a:srgbClr val="D73F09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400" dirty="0">
                  <a:latin typeface="Avenir Next LT Pro" panose="020B0504020202020204" pitchFamily="34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5C48C3D-81C8-4509-9BF8-14A8AD0C0E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863" y="1396238"/>
                <a:ext cx="11458275" cy="113082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CFD73D54-1451-40C2-A74D-9EEC094961DF}"/>
              </a:ext>
            </a:extLst>
          </p:cNvPr>
          <p:cNvSpPr txBox="1"/>
          <p:nvPr/>
        </p:nvSpPr>
        <p:spPr>
          <a:xfrm>
            <a:off x="512745" y="3230138"/>
            <a:ext cx="84633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latin typeface="Avenir Next LT Pro" panose="020B0504020202020204" pitchFamily="34" charset="0"/>
              </a:rPr>
              <a:t>How do we maximize this log-likelihood with respect to w?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26D67D7-AD96-42EA-BA81-7FE39FE6D3B7}"/>
                  </a:ext>
                </a:extLst>
              </p:cNvPr>
              <p:cNvSpPr txBox="1"/>
              <p:nvPr/>
            </p:nvSpPr>
            <p:spPr>
              <a:xfrm>
                <a:off x="328341" y="4189202"/>
                <a:ext cx="11458275" cy="4818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400" b="0" dirty="0">
                    <a:solidFill>
                      <a:srgbClr val="D73F09"/>
                    </a:solidFill>
                    <a:latin typeface="Avenir Next LT Pro" panose="020B0504020202020204" pitchFamily="34" charset="0"/>
                  </a:rPr>
                  <a:t>Find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dirty="0" smtClean="0">
                            <a:solidFill>
                              <a:srgbClr val="D73F09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dirty="0" smtClean="0">
                            <a:solidFill>
                              <a:srgbClr val="D73F09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sz="2400" b="0" i="1" dirty="0" smtClean="0">
                            <a:solidFill>
                              <a:srgbClr val="D73F09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2400" b="0" dirty="0">
                    <a:solidFill>
                      <a:srgbClr val="D73F09"/>
                    </a:solidFill>
                    <a:latin typeface="Avenir Next LT Pro" panose="020B0504020202020204" pitchFamily="34" charset="0"/>
                  </a:rPr>
                  <a:t> such that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sz="2400" i="1" dirty="0">
                            <a:solidFill>
                              <a:srgbClr val="D73F09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i="1" dirty="0">
                            <a:solidFill>
                              <a:srgbClr val="D73F09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i="1" dirty="0">
                            <a:solidFill>
                              <a:srgbClr val="D73F09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400" i="1" dirty="0">
                            <a:solidFill>
                              <a:srgbClr val="D73F09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p>
                          <m:sSupPr>
                            <m:ctrlPr>
                              <a:rPr lang="en-US" sz="2400" i="1" dirty="0">
                                <a:solidFill>
                                  <a:srgbClr val="D73F0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400" i="1" dirty="0">
                                    <a:solidFill>
                                      <a:srgbClr val="D73F09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400" i="1" dirty="0">
                                        <a:solidFill>
                                          <a:srgbClr val="D73F09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 dirty="0">
                                        <a:solidFill>
                                          <a:srgbClr val="D73F09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400" i="1" dirty="0">
                                        <a:solidFill>
                                          <a:srgbClr val="D73F09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400" i="1" dirty="0">
                                    <a:solidFill>
                                      <a:srgbClr val="D73F09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US" sz="2400" i="1" dirty="0">
                                        <a:solidFill>
                                          <a:srgbClr val="D73F09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1" i="1" dirty="0">
                                        <a:solidFill>
                                          <a:srgbClr val="D73F09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𝒘</m:t>
                                    </m:r>
                                  </m:e>
                                  <m:sup>
                                    <m:r>
                                      <a:rPr lang="en-US" sz="2400" i="1" dirty="0">
                                        <a:solidFill>
                                          <a:srgbClr val="D73F09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US" sz="2400" b="1" i="1" dirty="0">
                                        <a:solidFill>
                                          <a:srgbClr val="D73F09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 i="1" dirty="0">
                                        <a:solidFill>
                                          <a:srgbClr val="D73F09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2400" b="1" i="1" dirty="0">
                                        <a:solidFill>
                                          <a:srgbClr val="D73F09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sz="2400" i="1" dirty="0">
                                <a:solidFill>
                                  <a:srgbClr val="D73F09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US" sz="2400" dirty="0">
                    <a:latin typeface="Avenir Next LT Pro" panose="020B0504020202020204" pitchFamily="34" charset="0"/>
                  </a:rPr>
                  <a:t> </a:t>
                </a:r>
                <a:r>
                  <a:rPr lang="en-US" sz="2400" dirty="0">
                    <a:solidFill>
                      <a:srgbClr val="D73F09"/>
                    </a:solidFill>
                    <a:latin typeface="Avenir Next LT Pro" panose="020B0504020202020204" pitchFamily="34" charset="0"/>
                  </a:rPr>
                  <a:t>is</a:t>
                </a:r>
                <a:r>
                  <a:rPr lang="en-US" sz="2400" b="0" dirty="0">
                    <a:solidFill>
                      <a:srgbClr val="D73F09"/>
                    </a:solidFill>
                    <a:latin typeface="Avenir Next LT Pro" panose="020B0504020202020204" pitchFamily="34" charset="0"/>
                  </a:rPr>
                  <a:t> as small as possible</a:t>
                </a:r>
                <a:endParaRPr lang="en-US" sz="2400" dirty="0">
                  <a:latin typeface="Avenir Next LT Pro" panose="020B0504020202020204" pitchFamily="34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26D67D7-AD96-42EA-BA81-7FE39FE6D3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341" y="4189202"/>
                <a:ext cx="11458275" cy="481863"/>
              </a:xfrm>
              <a:prstGeom prst="rect">
                <a:avLst/>
              </a:prstGeom>
              <a:blipFill>
                <a:blip r:embed="rId3"/>
                <a:stretch>
                  <a:fillRect t="-5063" b="-291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65015DA4-D66F-4BB3-A00F-35FB1B27722C}"/>
              </a:ext>
            </a:extLst>
          </p:cNvPr>
          <p:cNvSpPr txBox="1"/>
          <p:nvPr/>
        </p:nvSpPr>
        <p:spPr>
          <a:xfrm>
            <a:off x="21849" y="5093254"/>
            <a:ext cx="1214830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0" dirty="0">
                <a:latin typeface="Avenir Next LT Pro" panose="020B0504020202020204" pitchFamily="34" charset="0"/>
              </a:rPr>
              <a:t>AKA find weights that minimize the sum of squared error! </a:t>
            </a:r>
          </a:p>
          <a:p>
            <a:pPr algn="ctr"/>
            <a:r>
              <a:rPr lang="en-US" sz="2800" b="1" dirty="0">
                <a:latin typeface="Avenir Next LT Pro" panose="020B0504020202020204" pitchFamily="34" charset="0"/>
              </a:rPr>
              <a:t>Linear regression is just MLE of a linear model with Gaussian noise!</a:t>
            </a:r>
          </a:p>
        </p:txBody>
      </p:sp>
      <p:pic>
        <p:nvPicPr>
          <p:cNvPr id="39938" name="Picture 2" descr="What Is the Expanding Brain Meme? | POPSUGAR Middle East Tech">
            <a:extLst>
              <a:ext uri="{FF2B5EF4-FFF2-40B4-BE49-F238E27FC236}">
                <a16:creationId xmlns:a16="http://schemas.microsoft.com/office/drawing/2014/main" id="{62A1A428-7786-4A4E-8717-52075432DB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70885" b="-1"/>
          <a:stretch/>
        </p:blipFill>
        <p:spPr bwMode="auto">
          <a:xfrm flipH="1">
            <a:off x="10957297" y="1921"/>
            <a:ext cx="1234703" cy="718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940" name="Picture 4" descr="Amazon.com: THE LOUDEST AIRHORN PRO: Appstore for Android">
            <a:extLst>
              <a:ext uri="{FF2B5EF4-FFF2-40B4-BE49-F238E27FC236}">
                <a16:creationId xmlns:a16="http://schemas.microsoft.com/office/drawing/2014/main" id="{9A7182E5-0334-4E44-AEE5-826F61E5D7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515600" y="4281220"/>
            <a:ext cx="1203649" cy="1203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Amazon.com: THE LOUDEST AIRHORN PRO: Appstore for Android">
            <a:extLst>
              <a:ext uri="{FF2B5EF4-FFF2-40B4-BE49-F238E27FC236}">
                <a16:creationId xmlns:a16="http://schemas.microsoft.com/office/drawing/2014/main" id="{FDC3BBB0-AAE2-452C-9047-9E66B749E0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384" y="4291492"/>
            <a:ext cx="1203649" cy="1203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5329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89E9070-5598-49C3-B6DB-FE576F4DC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implications of this connection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B3CF454-3533-4432-8953-32FC218944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58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6D39BE-031F-4E25-B5FC-591F613D0575}"/>
              </a:ext>
            </a:extLst>
          </p:cNvPr>
          <p:cNvSpPr txBox="1"/>
          <p:nvPr/>
        </p:nvSpPr>
        <p:spPr>
          <a:xfrm>
            <a:off x="5682343" y="2953139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8CFF6BB-C9AF-4741-AF5B-6A4A118ADEDB}"/>
              </a:ext>
            </a:extLst>
          </p:cNvPr>
          <p:cNvSpPr txBox="1"/>
          <p:nvPr/>
        </p:nvSpPr>
        <p:spPr>
          <a:xfrm>
            <a:off x="512745" y="720904"/>
            <a:ext cx="1104775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latin typeface="Avenir Next LT Pro" panose="020B0504020202020204" pitchFamily="34" charset="0"/>
              </a:rPr>
              <a:t>I can choose a different noise model to arrive at different linear regression algorithms.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58DD228-161E-4D1A-BFF3-1A358DBF7A47}"/>
                  </a:ext>
                </a:extLst>
              </p:cNvPr>
              <p:cNvSpPr txBox="1"/>
              <p:nvPr/>
            </p:nvSpPr>
            <p:spPr>
              <a:xfrm>
                <a:off x="1267034" y="2431111"/>
                <a:ext cx="4415309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𝐿𝑎𝑝𝑙𝑎𝑐𝑒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58DD228-161E-4D1A-BFF3-1A358DBF7A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7034" y="2431111"/>
                <a:ext cx="4415309" cy="4308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751E2B4-FFED-4E4B-901D-06098A6C3F78}"/>
                  </a:ext>
                </a:extLst>
              </p:cNvPr>
              <p:cNvSpPr txBox="1"/>
              <p:nvPr/>
            </p:nvSpPr>
            <p:spPr>
              <a:xfrm>
                <a:off x="6509657" y="2232163"/>
                <a:ext cx="4415309" cy="81849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𝐿𝑎𝑝𝑙𝑎𝑐𝑒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den>
                      </m:f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751E2B4-FFED-4E4B-901D-06098A6C3F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9657" y="2232163"/>
                <a:ext cx="4415309" cy="81849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Arrow: Down 15">
            <a:extLst>
              <a:ext uri="{FF2B5EF4-FFF2-40B4-BE49-F238E27FC236}">
                <a16:creationId xmlns:a16="http://schemas.microsoft.com/office/drawing/2014/main" id="{7FD23BE2-CAC4-46D8-B49D-EAA3EBF54CFD}"/>
              </a:ext>
            </a:extLst>
          </p:cNvPr>
          <p:cNvSpPr/>
          <p:nvPr/>
        </p:nvSpPr>
        <p:spPr>
          <a:xfrm>
            <a:off x="5496511" y="3412419"/>
            <a:ext cx="727008" cy="430888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11CBE57-EEF6-492B-9C59-14187B89ABB6}"/>
              </a:ext>
            </a:extLst>
          </p:cNvPr>
          <p:cNvSpPr txBox="1"/>
          <p:nvPr/>
        </p:nvSpPr>
        <p:spPr>
          <a:xfrm>
            <a:off x="3652360" y="4393728"/>
            <a:ext cx="4415309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3200" dirty="0">
                <a:latin typeface="Avenir Next LT Pro" panose="020B0504020202020204" pitchFamily="34" charset="0"/>
              </a:rPr>
              <a:t>Minimizing sum of absolute errors </a:t>
            </a:r>
          </a:p>
        </p:txBody>
      </p:sp>
    </p:spTree>
    <p:extLst>
      <p:ext uri="{BB962C8B-B14F-4D97-AF65-F5344CB8AC3E}">
        <p14:creationId xmlns:p14="http://schemas.microsoft.com/office/powerpoint/2010/main" val="152250894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89E9070-5598-49C3-B6DB-FE576F4DC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implications of this connection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B3CF454-3533-4432-8953-32FC218944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59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6D39BE-031F-4E25-B5FC-591F613D0575}"/>
              </a:ext>
            </a:extLst>
          </p:cNvPr>
          <p:cNvSpPr txBox="1"/>
          <p:nvPr/>
        </p:nvSpPr>
        <p:spPr>
          <a:xfrm>
            <a:off x="5682343" y="2953139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8CFF6BB-C9AF-4741-AF5B-6A4A118ADEDB}"/>
              </a:ext>
            </a:extLst>
          </p:cNvPr>
          <p:cNvSpPr txBox="1"/>
          <p:nvPr/>
        </p:nvSpPr>
        <p:spPr>
          <a:xfrm>
            <a:off x="512745" y="812791"/>
            <a:ext cx="1104775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latin typeface="Avenir Next LT Pro" panose="020B0504020202020204" pitchFamily="34" charset="0"/>
              </a:rPr>
              <a:t>I can understand and change the assumptions of my model. For instance, no longer assuming constant variance.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58DD228-161E-4D1A-BFF3-1A358DBF7A47}"/>
                  </a:ext>
                </a:extLst>
              </p:cNvPr>
              <p:cNvSpPr txBox="1"/>
              <p:nvPr/>
            </p:nvSpPr>
            <p:spPr>
              <a:xfrm>
                <a:off x="512745" y="2253333"/>
                <a:ext cx="4415309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𝑁𝑜𝑟𝑚𝑎𝑙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58DD228-161E-4D1A-BFF3-1A358DBF7A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745" y="2253333"/>
                <a:ext cx="4415309" cy="4308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Arrow: Down 15">
            <a:extLst>
              <a:ext uri="{FF2B5EF4-FFF2-40B4-BE49-F238E27FC236}">
                <a16:creationId xmlns:a16="http://schemas.microsoft.com/office/drawing/2014/main" id="{7FD23BE2-CAC4-46D8-B49D-EAA3EBF54CFD}"/>
              </a:ext>
            </a:extLst>
          </p:cNvPr>
          <p:cNvSpPr/>
          <p:nvPr/>
        </p:nvSpPr>
        <p:spPr>
          <a:xfrm>
            <a:off x="2356896" y="3234641"/>
            <a:ext cx="727008" cy="430888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11CBE57-EEF6-492B-9C59-14187B89ABB6}"/>
              </a:ext>
            </a:extLst>
          </p:cNvPr>
          <p:cNvSpPr txBox="1"/>
          <p:nvPr/>
        </p:nvSpPr>
        <p:spPr>
          <a:xfrm>
            <a:off x="681441" y="4215950"/>
            <a:ext cx="3946543" cy="1477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3200" dirty="0">
                <a:latin typeface="Avenir Next LT Pro" panose="020B0504020202020204" pitchFamily="34" charset="0"/>
              </a:rPr>
              <a:t>Correctly model variances that change with x</a:t>
            </a:r>
          </a:p>
        </p:txBody>
      </p:sp>
      <p:pic>
        <p:nvPicPr>
          <p:cNvPr id="44036" name="Picture 4" descr="Simulate linear regression with heteroscedasticity - Cross Validated">
            <a:extLst>
              <a:ext uri="{FF2B5EF4-FFF2-40B4-BE49-F238E27FC236}">
                <a16:creationId xmlns:a16="http://schemas.microsoft.com/office/drawing/2014/main" id="{8A722368-B780-415B-B7BF-4F9B0D9DE4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4232" y="1790649"/>
            <a:ext cx="5945773" cy="3839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875590F-96BB-42A3-89C0-7D9655434A4C}"/>
              </a:ext>
            </a:extLst>
          </p:cNvPr>
          <p:cNvSpPr txBox="1"/>
          <p:nvPr/>
        </p:nvSpPr>
        <p:spPr>
          <a:xfrm>
            <a:off x="5250463" y="5508612"/>
            <a:ext cx="61395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D73F09"/>
                </a:solidFill>
                <a:latin typeface="Avenir Next LT Pro" panose="020B0504020202020204" pitchFamily="34" charset="0"/>
              </a:rPr>
              <a:t>Called heteroscedastic when variance isn’t constant</a:t>
            </a:r>
          </a:p>
        </p:txBody>
      </p:sp>
    </p:spTree>
    <p:extLst>
      <p:ext uri="{BB962C8B-B14F-4D97-AF65-F5344CB8AC3E}">
        <p14:creationId xmlns:p14="http://schemas.microsoft.com/office/powerpoint/2010/main" val="19538983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3A981-7F15-43D6-9E31-A33EC1FDA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Second Statistical Learning Algorithm: MAP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D181279-2938-4BFF-9F00-DEA8F9D027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E46AEE-C58A-47A4-A90F-13C0C228EB3D}"/>
                  </a:ext>
                </a:extLst>
              </p:cNvPr>
              <p:cNvSpPr txBox="1"/>
              <p:nvPr/>
            </p:nvSpPr>
            <p:spPr>
              <a:xfrm>
                <a:off x="512900" y="874403"/>
                <a:ext cx="11166198" cy="287540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000" b="1" dirty="0">
                    <a:latin typeface="Avenir Next LT Pro" panose="020B0504020202020204" pitchFamily="34" charset="0"/>
                  </a:rPr>
                  <a:t>Maximum A Posteriori </a:t>
                </a:r>
                <a:r>
                  <a:rPr lang="en-US" sz="2000" dirty="0">
                    <a:latin typeface="Avenir Next LT Pro" panose="020B0504020202020204" pitchFamily="34" charset="0"/>
                  </a:rPr>
                  <a:t>– Find parameters that make the observed data most likely but consider a prior over the parameters.</a:t>
                </a:r>
              </a:p>
              <a:p>
                <a:endParaRPr lang="en-US" sz="2000" b="1" dirty="0">
                  <a:latin typeface="Avenir Next LT Pro" panose="020B0504020202020204" pitchFamily="34" charset="0"/>
                </a:endParaRP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000" dirty="0">
                    <a:latin typeface="Avenir Next LT Pro" panose="020B0504020202020204" pitchFamily="34" charset="0"/>
                  </a:rPr>
                  <a:t>Assume a prior distribution over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    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>
                  <a:latin typeface="Avenir Next LT Pro" panose="020B0504020202020204" pitchFamily="34" charset="0"/>
                </a:endParaRPr>
              </a:p>
              <a:p>
                <a:pPr marL="914400" lvl="1" indent="-457200">
                  <a:buFont typeface="+mj-lt"/>
                  <a:buAutoNum type="arabicPeriod"/>
                </a:pPr>
                <a:endParaRPr lang="en-US" sz="2000" dirty="0">
                  <a:latin typeface="Avenir Next LT Pro" panose="020B0504020202020204" pitchFamily="34" charset="0"/>
                </a:endParaRP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000" dirty="0">
                    <a:latin typeface="Avenir Next LT Pro" panose="020B0504020202020204" pitchFamily="34" charset="0"/>
                  </a:rPr>
                  <a:t>Assume a probabilistic model of how the data is generated:</a:t>
                </a:r>
                <a:br>
                  <a:rPr lang="en-US" sz="2000" dirty="0">
                    <a:latin typeface="Avenir Next LT Pro" panose="020B0504020202020204" pitchFamily="34" charset="0"/>
                  </a:rPr>
                </a:br>
                <a:r>
                  <a:rPr lang="en-US" sz="2000" dirty="0">
                    <a:latin typeface="Avenir Next LT Pro" panose="020B0504020202020204" pitchFamily="34" charset="0"/>
                  </a:rPr>
                  <a:t>-- parameter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>
                    <a:latin typeface="Avenir Next LT Pro" panose="020B0504020202020204" pitchFamily="34" charset="0"/>
                  </a:rPr>
                  <a:t> and then data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>
                  <a:latin typeface="Avenir Next LT Pro" panose="020B0504020202020204" pitchFamily="34" charset="0"/>
                </a:endParaRPr>
              </a:p>
              <a:p>
                <a:pPr marL="914400" lvl="1" indent="-457200">
                  <a:buFont typeface="+mj-lt"/>
                  <a:buAutoNum type="arabicPeriod"/>
                </a:pPr>
                <a:endParaRPr lang="en-US" sz="2000" dirty="0">
                  <a:latin typeface="Avenir Next LT Pro" panose="020B0504020202020204" pitchFamily="34" charset="0"/>
                </a:endParaRP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000" dirty="0">
                    <a:latin typeface="Avenir Next LT Pro" panose="020B0504020202020204" pitchFamily="34" charset="0"/>
                  </a:rPr>
                  <a:t>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𝑀𝐴𝑃</m:t>
                        </m:r>
                      </m:sub>
                    </m:sSub>
                  </m:oMath>
                </a14:m>
                <a:r>
                  <a:rPr lang="en-US" sz="2000" dirty="0">
                    <a:latin typeface="Avenir Next LT Pro" panose="020B0504020202020204" pitchFamily="34" charset="0"/>
                  </a:rPr>
                  <a:t> that maximize the posterior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∝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>
                  <a:latin typeface="Avenir Next LT Pro" panose="020B0504020202020204" pitchFamily="34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E46AEE-C58A-47A4-A90F-13C0C228EB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900" y="874403"/>
                <a:ext cx="11166198" cy="2875403"/>
              </a:xfrm>
              <a:prstGeom prst="rect">
                <a:avLst/>
              </a:prstGeom>
              <a:blipFill>
                <a:blip r:embed="rId3"/>
                <a:stretch>
                  <a:fillRect l="-546" t="-847" b="-31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32F83B90-F00A-45D1-870D-2F4612D157DF}"/>
              </a:ext>
            </a:extLst>
          </p:cNvPr>
          <p:cNvSpPr txBox="1"/>
          <p:nvPr/>
        </p:nvSpPr>
        <p:spPr>
          <a:xfrm>
            <a:off x="512899" y="4634162"/>
            <a:ext cx="1145827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Avenir Next LT Pro" panose="020B0504020202020204" pitchFamily="34" charset="0"/>
              </a:rPr>
              <a:t>Why MAP?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venir Next LT Pro" panose="020B0504020202020204" pitchFamily="34" charset="0"/>
              </a:rPr>
              <a:t>Rigorous framework to combine observations (likelihood) with beliefs (prior)</a:t>
            </a:r>
          </a:p>
        </p:txBody>
      </p:sp>
      <p:pic>
        <p:nvPicPr>
          <p:cNvPr id="7" name="Graphic 6" descr="Arrow: Slight curve with solid fill">
            <a:extLst>
              <a:ext uri="{FF2B5EF4-FFF2-40B4-BE49-F238E27FC236}">
                <a16:creationId xmlns:a16="http://schemas.microsoft.com/office/drawing/2014/main" id="{D2535D21-B0CD-4E96-85ED-273D29C189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1700000">
            <a:off x="8416775" y="3400241"/>
            <a:ext cx="678157" cy="67815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6BCA06B-3B2F-45F5-9D24-B16FDD36AA21}"/>
                  </a:ext>
                </a:extLst>
              </p:cNvPr>
              <p:cNvSpPr txBox="1"/>
              <p:nvPr/>
            </p:nvSpPr>
            <p:spPr>
              <a:xfrm>
                <a:off x="8762798" y="3449755"/>
                <a:ext cx="3429202" cy="75168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lvl="3"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e>
                          <m:r>
                            <a:rPr 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e>
                              <m:r>
                                <a:rPr lang="en-US" sz="2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2000" dirty="0">
                  <a:solidFill>
                    <a:srgbClr val="C00000"/>
                  </a:solidFill>
                  <a:latin typeface="Avenir Next LT Pro" panose="020B0504020202020204" pitchFamily="34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6BCA06B-3B2F-45F5-9D24-B16FDD36AA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2798" y="3449755"/>
                <a:ext cx="3429202" cy="75168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3994109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89E9070-5598-49C3-B6DB-FE576F4DC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implications of this connection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B3CF454-3533-4432-8953-32FC218944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60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6D39BE-031F-4E25-B5FC-591F613D0575}"/>
              </a:ext>
            </a:extLst>
          </p:cNvPr>
          <p:cNvSpPr txBox="1"/>
          <p:nvPr/>
        </p:nvSpPr>
        <p:spPr>
          <a:xfrm>
            <a:off x="5682343" y="2953139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8CFF6BB-C9AF-4741-AF5B-6A4A118ADEDB}"/>
              </a:ext>
            </a:extLst>
          </p:cNvPr>
          <p:cNvSpPr txBox="1"/>
          <p:nvPr/>
        </p:nvSpPr>
        <p:spPr>
          <a:xfrm>
            <a:off x="512745" y="812791"/>
            <a:ext cx="110477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latin typeface="Avenir Next LT Pro" panose="020B0504020202020204" pitchFamily="34" charset="0"/>
              </a:rPr>
              <a:t>I can apply a Bayesian techniques to reason about uncertainty.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58DD228-161E-4D1A-BFF3-1A358DBF7A47}"/>
                  </a:ext>
                </a:extLst>
              </p:cNvPr>
              <p:cNvSpPr txBox="1"/>
              <p:nvPr/>
            </p:nvSpPr>
            <p:spPr>
              <a:xfrm>
                <a:off x="512745" y="2437999"/>
                <a:ext cx="4415309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𝑁𝑜𝑟𝑚𝑎𝑙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58DD228-161E-4D1A-BFF3-1A358DBF7A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745" y="2437999"/>
                <a:ext cx="4415309" cy="4308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Arrow: Down 15">
            <a:extLst>
              <a:ext uri="{FF2B5EF4-FFF2-40B4-BE49-F238E27FC236}">
                <a16:creationId xmlns:a16="http://schemas.microsoft.com/office/drawing/2014/main" id="{7FD23BE2-CAC4-46D8-B49D-EAA3EBF54CFD}"/>
              </a:ext>
            </a:extLst>
          </p:cNvPr>
          <p:cNvSpPr/>
          <p:nvPr/>
        </p:nvSpPr>
        <p:spPr>
          <a:xfrm>
            <a:off x="2356896" y="3419307"/>
            <a:ext cx="727008" cy="430888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11CBE57-EEF6-492B-9C59-14187B89ABB6}"/>
              </a:ext>
            </a:extLst>
          </p:cNvPr>
          <p:cNvSpPr txBox="1"/>
          <p:nvPr/>
        </p:nvSpPr>
        <p:spPr>
          <a:xfrm>
            <a:off x="597092" y="4400616"/>
            <a:ext cx="4246613" cy="19697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3200" dirty="0">
                <a:latin typeface="Avenir Next LT Pro" panose="020B0504020202020204" pitchFamily="34" charset="0"/>
              </a:rPr>
              <a:t>Sample from posterior distribution or compute estimate confidence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8D496CA-FF3A-4B2C-A02F-56E76DC6C6A0}"/>
                  </a:ext>
                </a:extLst>
              </p:cNvPr>
              <p:cNvSpPr txBox="1"/>
              <p:nvPr/>
            </p:nvSpPr>
            <p:spPr>
              <a:xfrm>
                <a:off x="512745" y="1759871"/>
                <a:ext cx="4415309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𝑁𝑜𝑟𝑚𝑎𝑙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0,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8D496CA-FF3A-4B2C-A02F-56E76DC6C6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745" y="1759871"/>
                <a:ext cx="4415309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6082" name="Picture 2" descr="Graph showing x's for observations, a line from the mean Bayesian prediction, and shaded area of uncertainty.">
            <a:extLst>
              <a:ext uri="{FF2B5EF4-FFF2-40B4-BE49-F238E27FC236}">
                <a16:creationId xmlns:a16="http://schemas.microsoft.com/office/drawing/2014/main" id="{1C939553-C09B-4E5D-9FBC-CF6C974FFD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2343" y="1468748"/>
            <a:ext cx="3977047" cy="2968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086" name="Picture 6" descr="Graph showing x's for observations, a line from the mean Bayesian prediction, and shaded area of uncertainty.">
            <a:extLst>
              <a:ext uri="{FF2B5EF4-FFF2-40B4-BE49-F238E27FC236}">
                <a16:creationId xmlns:a16="http://schemas.microsoft.com/office/drawing/2014/main" id="{150648EE-19F0-4924-BFF9-BB27E88537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0188" y="3528219"/>
            <a:ext cx="4316428" cy="3222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9660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89E9070-5598-49C3-B6DB-FE576F4DC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implications of this connection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B3CF454-3533-4432-8953-32FC218944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61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6D39BE-031F-4E25-B5FC-591F613D0575}"/>
              </a:ext>
            </a:extLst>
          </p:cNvPr>
          <p:cNvSpPr txBox="1"/>
          <p:nvPr/>
        </p:nvSpPr>
        <p:spPr>
          <a:xfrm>
            <a:off x="5682343" y="2953139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8CFF6BB-C9AF-4741-AF5B-6A4A118ADEDB}"/>
              </a:ext>
            </a:extLst>
          </p:cNvPr>
          <p:cNvSpPr txBox="1"/>
          <p:nvPr/>
        </p:nvSpPr>
        <p:spPr>
          <a:xfrm>
            <a:off x="512745" y="770346"/>
            <a:ext cx="1104775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latin typeface="Avenir Next LT Pro" panose="020B0504020202020204" pitchFamily="34" charset="0"/>
              </a:rPr>
              <a:t>I can also use a prior to encode beliefs about what my weights should be, leads to “regularized least squares”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58DD228-161E-4D1A-BFF3-1A358DBF7A47}"/>
                  </a:ext>
                </a:extLst>
              </p:cNvPr>
              <p:cNvSpPr txBox="1"/>
              <p:nvPr/>
            </p:nvSpPr>
            <p:spPr>
              <a:xfrm>
                <a:off x="6269732" y="2258877"/>
                <a:ext cx="4415309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𝑁𝑜𝑟𝑚𝑎𝑙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58DD228-161E-4D1A-BFF3-1A358DBF7A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9732" y="2258877"/>
                <a:ext cx="4415309" cy="4308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Arrow: Down 15">
            <a:extLst>
              <a:ext uri="{FF2B5EF4-FFF2-40B4-BE49-F238E27FC236}">
                <a16:creationId xmlns:a16="http://schemas.microsoft.com/office/drawing/2014/main" id="{7FD23BE2-CAC4-46D8-B49D-EAA3EBF54CFD}"/>
              </a:ext>
            </a:extLst>
          </p:cNvPr>
          <p:cNvSpPr/>
          <p:nvPr/>
        </p:nvSpPr>
        <p:spPr>
          <a:xfrm>
            <a:off x="5682343" y="3196975"/>
            <a:ext cx="727008" cy="430888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8D496CA-FF3A-4B2C-A02F-56E76DC6C6A0}"/>
                  </a:ext>
                </a:extLst>
              </p:cNvPr>
              <p:cNvSpPr txBox="1"/>
              <p:nvPr/>
            </p:nvSpPr>
            <p:spPr>
              <a:xfrm>
                <a:off x="1343169" y="2258877"/>
                <a:ext cx="4415309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𝑁𝑜𝑟𝑚𝑎𝑙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0,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8D496CA-FF3A-4B2C-A02F-56E76DC6C6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3169" y="2258877"/>
                <a:ext cx="4415309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94AA316-85D3-40E3-84C8-6EC83478AE97}"/>
                  </a:ext>
                </a:extLst>
              </p:cNvPr>
              <p:cNvSpPr txBox="1"/>
              <p:nvPr/>
            </p:nvSpPr>
            <p:spPr>
              <a:xfrm>
                <a:off x="2931509" y="4004831"/>
                <a:ext cx="6210226" cy="11762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lim>
                          </m:limLow>
                        </m:fName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p>
                                        <m:sSupPr>
                                          <m:ctrlPr>
                                            <a:rPr lang="en-US" sz="28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800" b="1" i="1">
                                              <a:latin typeface="Cambria Math" panose="02040503050406030204" pitchFamily="18" charset="0"/>
                                            </a:rPr>
                                            <m:t>𝒘</m:t>
                                          </m:r>
                                        </m:e>
                                        <m:sup>
                                          <m:r>
                                            <a:rPr lang="en-US" sz="2800" b="1" i="1">
                                              <a:latin typeface="Cambria Math" panose="02040503050406030204" pitchFamily="18" charset="0"/>
                                            </a:rPr>
                                            <m:t>𝑻</m:t>
                                          </m:r>
                                        </m:sup>
                                      </m:sSup>
                                      <m:sSub>
                                        <m:sSubPr>
                                          <m:ctrlPr>
                                            <a:rPr lang="en-US" sz="28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2800" b="1" i="1">
                                              <a:latin typeface="Cambria Math" panose="02040503050406030204" pitchFamily="18" charset="0"/>
                                            </a:rPr>
                                            <m:t>𝒊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fun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94AA316-85D3-40E3-84C8-6EC83478AE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1509" y="4004831"/>
                <a:ext cx="6210226" cy="117621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CCFB3090-FDA5-4E9A-8116-33F009245C41}"/>
              </a:ext>
            </a:extLst>
          </p:cNvPr>
          <p:cNvSpPr txBox="1"/>
          <p:nvPr/>
        </p:nvSpPr>
        <p:spPr>
          <a:xfrm>
            <a:off x="512745" y="5625989"/>
            <a:ext cx="110477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latin typeface="Avenir Next LT Pro" panose="020B0504020202020204" pitchFamily="34" charset="0"/>
              </a:rPr>
              <a:t>Will talk more about regularization next time.</a:t>
            </a:r>
          </a:p>
        </p:txBody>
      </p:sp>
    </p:spTree>
    <p:extLst>
      <p:ext uri="{BB962C8B-B14F-4D97-AF65-F5344CB8AC3E}">
        <p14:creationId xmlns:p14="http://schemas.microsoft.com/office/powerpoint/2010/main" val="365778076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89E9070-5598-49C3-B6DB-FE576F4DC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B3CF454-3533-4432-8953-32FC218944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62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6D39BE-031F-4E25-B5FC-591F613D0575}"/>
              </a:ext>
            </a:extLst>
          </p:cNvPr>
          <p:cNvSpPr txBox="1"/>
          <p:nvPr/>
        </p:nvSpPr>
        <p:spPr>
          <a:xfrm>
            <a:off x="5682343" y="2953139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8CFF6BB-C9AF-4741-AF5B-6A4A118ADEDB}"/>
              </a:ext>
            </a:extLst>
          </p:cNvPr>
          <p:cNvSpPr txBox="1"/>
          <p:nvPr/>
        </p:nvSpPr>
        <p:spPr>
          <a:xfrm>
            <a:off x="512745" y="812791"/>
            <a:ext cx="11047754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latin typeface="Avenir Next LT Pro" panose="020B0504020202020204" pitchFamily="34" charset="0"/>
              </a:rPr>
              <a:t>We introduced least-squares linear regression</a:t>
            </a:r>
            <a:r>
              <a:rPr lang="en-US" sz="2400" dirty="0">
                <a:latin typeface="Avenir Next LT Pro" panose="020B0504020202020204" pitchFamily="34" charset="0"/>
              </a:rPr>
              <a:t>, which assumes the function that maps from </a:t>
            </a:r>
            <a:r>
              <a:rPr lang="en-US" sz="2400" b="1" dirty="0">
                <a:latin typeface="Avenir Next LT Pro" panose="020B0504020202020204" pitchFamily="34" charset="0"/>
              </a:rPr>
              <a:t>x</a:t>
            </a:r>
            <a:r>
              <a:rPr lang="en-US" sz="2400" dirty="0">
                <a:latin typeface="Avenir Next LT Pro" panose="020B0504020202020204" pitchFamily="34" charset="0"/>
              </a:rPr>
              <a:t> to y is linear.</a:t>
            </a:r>
          </a:p>
          <a:p>
            <a:endParaRPr lang="en-US" sz="2400" b="1" dirty="0">
              <a:latin typeface="Avenir Next LT Pro" panose="020B0504020202020204" pitchFamily="34" charset="0"/>
            </a:endParaRPr>
          </a:p>
          <a:p>
            <a:r>
              <a:rPr lang="en-US" sz="2400" dirty="0">
                <a:latin typeface="Avenir Next LT Pro" panose="020B0504020202020204" pitchFamily="34" charset="0"/>
              </a:rPr>
              <a:t>We defined the </a:t>
            </a:r>
            <a:r>
              <a:rPr lang="en-US" sz="2400" b="1" dirty="0">
                <a:latin typeface="Avenir Next LT Pro" panose="020B0504020202020204" pitchFamily="34" charset="0"/>
              </a:rPr>
              <a:t>sum of squared error </a:t>
            </a:r>
            <a:r>
              <a:rPr lang="en-US" sz="2400" dirty="0">
                <a:latin typeface="Avenir Next LT Pro" panose="020B0504020202020204" pitchFamily="34" charset="0"/>
              </a:rPr>
              <a:t>objective function:</a:t>
            </a:r>
          </a:p>
          <a:p>
            <a:endParaRPr lang="en-US" sz="2400" dirty="0">
              <a:latin typeface="Avenir Next LT Pro" panose="020B0504020202020204" pitchFamily="34" charset="0"/>
            </a:endParaRPr>
          </a:p>
          <a:p>
            <a:endParaRPr lang="en-US" sz="2400" dirty="0">
              <a:latin typeface="Avenir Next LT Pro" panose="020B0504020202020204" pitchFamily="34" charset="0"/>
            </a:endParaRPr>
          </a:p>
          <a:p>
            <a:endParaRPr lang="en-US" sz="2400" dirty="0">
              <a:latin typeface="Avenir Next LT Pro" panose="020B0504020202020204" pitchFamily="34" charset="0"/>
            </a:endParaRPr>
          </a:p>
          <a:p>
            <a:r>
              <a:rPr lang="en-US" sz="2400" dirty="0">
                <a:latin typeface="Avenir Next LT Pro" panose="020B0504020202020204" pitchFamily="34" charset="0"/>
              </a:rPr>
              <a:t>… and converted it into pure matrix/vector operations shown above.</a:t>
            </a:r>
          </a:p>
          <a:p>
            <a:endParaRPr lang="en-US" sz="2400" dirty="0">
              <a:latin typeface="Avenir Next LT Pro" panose="020B0504020202020204" pitchFamily="34" charset="0"/>
            </a:endParaRPr>
          </a:p>
          <a:p>
            <a:endParaRPr lang="en-US" sz="2400" dirty="0">
              <a:latin typeface="Avenir Next LT Pro" panose="020B0504020202020204" pitchFamily="34" charset="0"/>
            </a:endParaRPr>
          </a:p>
          <a:p>
            <a:r>
              <a:rPr lang="en-US" sz="2400" dirty="0">
                <a:latin typeface="Avenir Next LT Pro" panose="020B0504020202020204" pitchFamily="34" charset="0"/>
              </a:rPr>
              <a:t>We showed that least-squares linear regression has a probabilistic interpretation as the </a:t>
            </a:r>
            <a:r>
              <a:rPr lang="en-US" sz="2400" b="1" dirty="0">
                <a:latin typeface="Avenir Next LT Pro" panose="020B0504020202020204" pitchFamily="34" charset="0"/>
              </a:rPr>
              <a:t>MLE of a linear model with Gaussian noise.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08EC9D2-A236-4B78-996F-B7B62482F3FA}"/>
                  </a:ext>
                </a:extLst>
              </p:cNvPr>
              <p:cNvSpPr txBox="1"/>
              <p:nvPr/>
            </p:nvSpPr>
            <p:spPr>
              <a:xfrm>
                <a:off x="4139618" y="2737695"/>
                <a:ext cx="496809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𝑆𝑆𝐸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</m:d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08EC9D2-A236-4B78-996F-B7B62482F3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9618" y="2737695"/>
                <a:ext cx="4968090" cy="4308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8503592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9AE89-9FDE-4014-88D0-D5B05EFDE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Teaser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07CDBE-F357-40B1-8446-E738C1A038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63</a:t>
            </a:fld>
            <a:endParaRPr lang="en-US"/>
          </a:p>
        </p:txBody>
      </p:sp>
      <p:pic>
        <p:nvPicPr>
          <p:cNvPr id="50178" name="Picture 2">
            <a:extLst>
              <a:ext uri="{FF2B5EF4-FFF2-40B4-BE49-F238E27FC236}">
                <a16:creationId xmlns:a16="http://schemas.microsoft.com/office/drawing/2014/main" id="{A9FCCCA4-1A36-47B3-BA7F-24753BC3CB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4564" y="2130838"/>
            <a:ext cx="7261508" cy="430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051DAE6-9002-4834-BF33-8060FDB77BB1}"/>
              </a:ext>
            </a:extLst>
          </p:cNvPr>
          <p:cNvSpPr txBox="1"/>
          <p:nvPr/>
        </p:nvSpPr>
        <p:spPr>
          <a:xfrm>
            <a:off x="512745" y="647700"/>
            <a:ext cx="110477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latin typeface="Avenir Next LT Pro" panose="020B0504020202020204" pitchFamily="34" charset="0"/>
              </a:rPr>
              <a:t>You:</a:t>
            </a:r>
            <a:r>
              <a:rPr lang="en-US" sz="2400" dirty="0">
                <a:latin typeface="Avenir Next LT Pro" panose="020B0504020202020204" pitchFamily="34" charset="0"/>
              </a:rPr>
              <a:t> It’s just fitting straight lines. Boring.</a:t>
            </a:r>
            <a:endParaRPr lang="en-US" sz="2400" b="1" dirty="0">
              <a:latin typeface="Avenir Next LT Pro" panose="020B05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FFCA2E-D85E-4382-AB7C-DEC828EEAF99}"/>
              </a:ext>
            </a:extLst>
          </p:cNvPr>
          <p:cNvSpPr txBox="1"/>
          <p:nvPr/>
        </p:nvSpPr>
        <p:spPr>
          <a:xfrm>
            <a:off x="512745" y="1560719"/>
            <a:ext cx="110477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latin typeface="Avenir Next LT Pro" panose="020B0504020202020204" pitchFamily="34" charset="0"/>
              </a:rPr>
              <a:t>Me: </a:t>
            </a:r>
            <a:r>
              <a:rPr lang="en-US" sz="2400" dirty="0">
                <a:latin typeface="Avenir Next LT Pro" panose="020B0504020202020204" pitchFamily="34" charset="0"/>
              </a:rPr>
              <a:t>I fit this with least-squares linear regression too.  Tune in next time.</a:t>
            </a:r>
            <a:endParaRPr lang="en-US" sz="2400" b="1" dirty="0">
              <a:latin typeface="Avenir Next LT Pro" panose="020B05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541473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9AE89-9FDE-4014-88D0-D5B05EFDE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Teaser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07CDBE-F357-40B1-8446-E738C1A038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64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FFCA2E-D85E-4382-AB7C-DEC828EEAF99}"/>
              </a:ext>
            </a:extLst>
          </p:cNvPr>
          <p:cNvSpPr txBox="1"/>
          <p:nvPr/>
        </p:nvSpPr>
        <p:spPr>
          <a:xfrm>
            <a:off x="512745" y="459344"/>
            <a:ext cx="110477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latin typeface="Avenir Next LT Pro" panose="020B0504020202020204" pitchFamily="34" charset="0"/>
              </a:rPr>
              <a:t>Me: </a:t>
            </a:r>
            <a:r>
              <a:rPr lang="en-US" sz="2400" dirty="0">
                <a:latin typeface="Avenir Next LT Pro" panose="020B0504020202020204" pitchFamily="34" charset="0"/>
              </a:rPr>
              <a:t>You can combine this with the Bayesian stuff to make really cool fits.</a:t>
            </a:r>
            <a:endParaRPr lang="en-US" sz="2400" b="1" dirty="0">
              <a:latin typeface="Avenir Next LT Pro" panose="020B05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4CA957-C7A9-4D23-91B3-A4845F7A775E}"/>
              </a:ext>
            </a:extLst>
          </p:cNvPr>
          <p:cNvSpPr txBox="1"/>
          <p:nvPr/>
        </p:nvSpPr>
        <p:spPr>
          <a:xfrm>
            <a:off x="512745" y="5652155"/>
            <a:ext cx="1104775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Avenir Next LT Pro" panose="020B0504020202020204" pitchFamily="34" charset="0"/>
              </a:rPr>
              <a:t>Won’t cover in class but the math is only somewhat worse than what we’ve already done (requires fiddling with multi-dimensional Gaussians)</a:t>
            </a:r>
          </a:p>
        </p:txBody>
      </p:sp>
      <p:pic>
        <p:nvPicPr>
          <p:cNvPr id="9" name="Picture 2" descr="Uncertainty of 5-degree polynomial. It's very high far away from observations, and low close to observations.">
            <a:extLst>
              <a:ext uri="{FF2B5EF4-FFF2-40B4-BE49-F238E27FC236}">
                <a16:creationId xmlns:a16="http://schemas.microsoft.com/office/drawing/2014/main" id="{9A93FF82-06F3-4A58-B0EF-BE48815526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4962" y="1041062"/>
            <a:ext cx="9001125" cy="4500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69FB8D0-90F8-431D-B112-A5A76BF1BF85}"/>
              </a:ext>
            </a:extLst>
          </p:cNvPr>
          <p:cNvSpPr txBox="1"/>
          <p:nvPr/>
        </p:nvSpPr>
        <p:spPr>
          <a:xfrm>
            <a:off x="985838" y="6508916"/>
            <a:ext cx="613886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https://jessicastringham.net/2018/01/10/bayesian-linreg-plots/</a:t>
            </a:r>
          </a:p>
        </p:txBody>
      </p:sp>
    </p:spTree>
    <p:extLst>
      <p:ext uri="{BB962C8B-B14F-4D97-AF65-F5344CB8AC3E}">
        <p14:creationId xmlns:p14="http://schemas.microsoft.com/office/powerpoint/2010/main" val="414346094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9AE89-9FDE-4014-88D0-D5B05EFDE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Teaser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07CDBE-F357-40B1-8446-E738C1A038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65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FFCA2E-D85E-4382-AB7C-DEC828EEAF99}"/>
              </a:ext>
            </a:extLst>
          </p:cNvPr>
          <p:cNvSpPr txBox="1"/>
          <p:nvPr/>
        </p:nvSpPr>
        <p:spPr>
          <a:xfrm>
            <a:off x="512745" y="478394"/>
            <a:ext cx="110477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latin typeface="Avenir Next LT Pro" panose="020B0504020202020204" pitchFamily="34" charset="0"/>
              </a:rPr>
              <a:t>Me: </a:t>
            </a:r>
            <a:r>
              <a:rPr lang="en-US" sz="2400" dirty="0">
                <a:latin typeface="Avenir Next LT Pro" panose="020B0504020202020204" pitchFamily="34" charset="0"/>
              </a:rPr>
              <a:t>You can combine this with the Bayesian stuff to make really cool fits.</a:t>
            </a:r>
            <a:endParaRPr lang="en-US" sz="2400" b="1" dirty="0">
              <a:latin typeface="Avenir Next LT Pro" panose="020B0504020202020204" pitchFamily="34" charset="0"/>
            </a:endParaRPr>
          </a:p>
        </p:txBody>
      </p:sp>
      <p:pic>
        <p:nvPicPr>
          <p:cNvPr id="51202" name="Picture 2" descr="Uncertainty of 5-degree polynomial. It's very high far away from observations, and low close to observations. Now there's another observation far to the right, where the uncertainty pinches around it.">
            <a:extLst>
              <a:ext uri="{FF2B5EF4-FFF2-40B4-BE49-F238E27FC236}">
                <a16:creationId xmlns:a16="http://schemas.microsoft.com/office/drawing/2014/main" id="{338C6531-51B3-411F-9267-2418EB2AF1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5912" y="1050588"/>
            <a:ext cx="9020175" cy="4510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D4CA957-C7A9-4D23-91B3-A4845F7A775E}"/>
              </a:ext>
            </a:extLst>
          </p:cNvPr>
          <p:cNvSpPr txBox="1"/>
          <p:nvPr/>
        </p:nvSpPr>
        <p:spPr>
          <a:xfrm>
            <a:off x="512745" y="5671205"/>
            <a:ext cx="1104775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Avenir Next LT Pro" panose="020B0504020202020204" pitchFamily="34" charset="0"/>
              </a:rPr>
              <a:t>Won’t cover in class but the math is only somewhat worse than what we’ve already done (requires fiddling with multi-dimensional Gaussians)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4144FA8-5E4C-4746-965C-27129C7B874F}"/>
              </a:ext>
            </a:extLst>
          </p:cNvPr>
          <p:cNvSpPr txBox="1"/>
          <p:nvPr/>
        </p:nvSpPr>
        <p:spPr>
          <a:xfrm>
            <a:off x="985838" y="6508916"/>
            <a:ext cx="613886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https://jessicastringham.net/2018/01/10/bayesian-linreg-plots/</a:t>
            </a:r>
          </a:p>
        </p:txBody>
      </p:sp>
    </p:spTree>
    <p:extLst>
      <p:ext uri="{BB962C8B-B14F-4D97-AF65-F5344CB8AC3E}">
        <p14:creationId xmlns:p14="http://schemas.microsoft.com/office/powerpoint/2010/main" val="322896637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1F47C49-3B74-4269-AE84-AD36FAD33BF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66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3298C5-B034-4E9D-9B0A-D4656B85506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679815" y="200025"/>
            <a:ext cx="9291205" cy="5961063"/>
          </a:xfrm>
        </p:spPr>
        <p:txBody>
          <a:bodyPr/>
          <a:lstStyle/>
          <a:p>
            <a:r>
              <a:rPr lang="en-US" b="1" dirty="0"/>
              <a:t>Be able to answer:</a:t>
            </a:r>
            <a:endParaRPr lang="en-US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strike="sngStrike" dirty="0"/>
              <a:t>What is linear regression?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strike="sngStrike" dirty="0"/>
              <a:t>How do we find a solution for it?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2800" strike="sngStrike" dirty="0"/>
              <a:t>With one dimensional input?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2800" strike="sngStrike" dirty="0"/>
              <a:t>With multidimensional input?</a:t>
            </a:r>
          </a:p>
          <a:p>
            <a:pPr marL="1828800" lvl="3" indent="-457200">
              <a:buFont typeface="Arial" panose="020B0604020202020204" pitchFamily="34" charset="0"/>
              <a:buChar char="•"/>
            </a:pPr>
            <a:r>
              <a:rPr lang="en-US" sz="2600" strike="sngStrike" dirty="0"/>
              <a:t>We’ll need to review some linear algebra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strike="sngStrike" dirty="0"/>
              <a:t>How does this relate to the MLE stuff we were doing? </a:t>
            </a:r>
            <a:r>
              <a:rPr lang="en-US" sz="1400" strike="sngStrike" dirty="0"/>
              <a:t>Hint: Gaussians!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strike="sngStrike" dirty="0"/>
              <a:t>What are some implications of this relationship?</a:t>
            </a:r>
          </a:p>
          <a:p>
            <a:pPr marL="457200" lvl="1" indent="0">
              <a:buNone/>
            </a:pPr>
            <a:endParaRPr lang="en-US" sz="32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87469691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4B5BB8-0CDF-4F03-9E59-54372205FF5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67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48E506-1D8E-4A4A-975E-16EC53B8A2C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28925" y="2895600"/>
            <a:ext cx="8957691" cy="1419225"/>
          </a:xfrm>
        </p:spPr>
        <p:txBody>
          <a:bodyPr/>
          <a:lstStyle/>
          <a:p>
            <a:pPr marL="0" indent="0">
              <a:buNone/>
            </a:pPr>
            <a:r>
              <a:rPr lang="en-US" sz="2800" b="1" dirty="0">
                <a:latin typeface="Avenir Next LT Pro" panose="020B0504020202020204" pitchFamily="34" charset="0"/>
              </a:rPr>
              <a:t>Next Time: </a:t>
            </a:r>
            <a:r>
              <a:rPr lang="en-US" dirty="0">
                <a:latin typeface="Avenir Next LT Pro" panose="020B0504020202020204" pitchFamily="34" charset="0"/>
              </a:rPr>
              <a:t>We’ll dig a bit deeper into the concept of regularization in linear models. Then we’ll move onto linear models for classification.</a:t>
            </a:r>
            <a:endParaRPr lang="en-US" sz="2800" b="1" dirty="0">
              <a:latin typeface="Avenir Next LT Pro" panose="020B0504020202020204" pitchFamily="34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CB6772-464B-4057-AE6B-92720B2EB04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9525"/>
            <a:ext cx="10353675" cy="358775"/>
          </a:xfrm>
        </p:spPr>
        <p:txBody>
          <a:bodyPr/>
          <a:lstStyle/>
          <a:p>
            <a:r>
              <a:rPr lang="en-US" dirty="0"/>
              <a:t>Next time</a:t>
            </a:r>
          </a:p>
        </p:txBody>
      </p:sp>
    </p:spTree>
    <p:extLst>
      <p:ext uri="{BB962C8B-B14F-4D97-AF65-F5344CB8AC3E}">
        <p14:creationId xmlns:p14="http://schemas.microsoft.com/office/powerpoint/2010/main" val="32212869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3A981-7F15-43D6-9E31-A33EC1FDA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Effect of Prior on Coin Flip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D181279-2938-4BFF-9F00-DEA8F9D027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7</a:t>
            </a:fld>
            <a:endParaRPr lang="en-US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9BFC554C-048D-4663-A7CF-6D18450865DD}"/>
              </a:ext>
            </a:extLst>
          </p:cNvPr>
          <p:cNvSpPr txBox="1">
            <a:spLocks/>
          </p:cNvSpPr>
          <p:nvPr/>
        </p:nvSpPr>
        <p:spPr>
          <a:xfrm>
            <a:off x="1952625" y="1104931"/>
            <a:ext cx="7772400" cy="52578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latin typeface="Avenir Next LT Pro" panose="020B0504020202020204" pitchFamily="34" charset="0"/>
              </a:rPr>
              <a:t>Prior = Beta(2,2)</a:t>
            </a:r>
          </a:p>
          <a:p>
            <a:pPr lvl="1"/>
            <a:r>
              <a:rPr lang="en-US" sz="1800" dirty="0" err="1">
                <a:latin typeface="Avenir Next LT Pro" panose="020B0504020202020204" pitchFamily="34" charset="0"/>
              </a:rPr>
              <a:t>θ</a:t>
            </a:r>
            <a:r>
              <a:rPr lang="en-US" sz="1800" baseline="-25000" dirty="0" err="1">
                <a:latin typeface="Avenir Next LT Pro" panose="020B0504020202020204" pitchFamily="34" charset="0"/>
              </a:rPr>
              <a:t>prior</a:t>
            </a:r>
            <a:r>
              <a:rPr lang="en-US" sz="1800" dirty="0">
                <a:latin typeface="Avenir Next LT Pro" panose="020B0504020202020204" pitchFamily="34" charset="0"/>
              </a:rPr>
              <a:t> = 0.5</a:t>
            </a:r>
          </a:p>
          <a:p>
            <a:endParaRPr lang="en-US" sz="2000" dirty="0">
              <a:latin typeface="Avenir Next LT Pro" panose="020B0504020202020204" pitchFamily="34" charset="0"/>
            </a:endParaRPr>
          </a:p>
          <a:p>
            <a:endParaRPr lang="en-US" sz="2000" dirty="0">
              <a:latin typeface="Avenir Next LT Pro" panose="020B0504020202020204" pitchFamily="34" charset="0"/>
            </a:endParaRPr>
          </a:p>
          <a:p>
            <a:pPr marL="0" indent="0">
              <a:buNone/>
            </a:pPr>
            <a:endParaRPr lang="en-US" sz="2000" dirty="0">
              <a:latin typeface="Avenir Next LT Pro" panose="020B0504020202020204" pitchFamily="34" charset="0"/>
            </a:endParaRPr>
          </a:p>
          <a:p>
            <a:r>
              <a:rPr lang="en-US" sz="2000" b="1" dirty="0">
                <a:latin typeface="Avenir Next LT Pro" panose="020B0504020202020204" pitchFamily="34" charset="0"/>
              </a:rPr>
              <a:t>Dataset = {H}</a:t>
            </a:r>
          </a:p>
          <a:p>
            <a:pPr lvl="1"/>
            <a:r>
              <a:rPr lang="en-US" sz="1800" dirty="0">
                <a:latin typeface="Avenir Next LT Pro" panose="020B0504020202020204" pitchFamily="34" charset="0"/>
              </a:rPr>
              <a:t>L(θ) = θ</a:t>
            </a:r>
          </a:p>
          <a:p>
            <a:pPr lvl="1"/>
            <a:r>
              <a:rPr lang="en-US" sz="1800" dirty="0" err="1">
                <a:latin typeface="Avenir Next LT Pro" panose="020B0504020202020204" pitchFamily="34" charset="0"/>
              </a:rPr>
              <a:t>θ</a:t>
            </a:r>
            <a:r>
              <a:rPr lang="en-US" sz="1800" baseline="-25000" dirty="0" err="1">
                <a:latin typeface="Avenir Next LT Pro" panose="020B0504020202020204" pitchFamily="34" charset="0"/>
              </a:rPr>
              <a:t>MLE</a:t>
            </a:r>
            <a:r>
              <a:rPr lang="en-US" sz="1800" dirty="0">
                <a:latin typeface="Avenir Next LT Pro" panose="020B0504020202020204" pitchFamily="34" charset="0"/>
              </a:rPr>
              <a:t> = 1</a:t>
            </a:r>
          </a:p>
          <a:p>
            <a:endParaRPr lang="en-US" sz="2000" dirty="0">
              <a:latin typeface="Avenir Next LT Pro" panose="020B0504020202020204" pitchFamily="34" charset="0"/>
            </a:endParaRPr>
          </a:p>
          <a:p>
            <a:pPr marL="0" indent="0">
              <a:buNone/>
            </a:pPr>
            <a:endParaRPr lang="en-US" sz="2000" dirty="0">
              <a:latin typeface="Avenir Next LT Pro" panose="020B0504020202020204" pitchFamily="34" charset="0"/>
            </a:endParaRPr>
          </a:p>
          <a:p>
            <a:endParaRPr lang="en-US" sz="2000" dirty="0">
              <a:latin typeface="Avenir Next LT Pro" panose="020B0504020202020204" pitchFamily="34" charset="0"/>
            </a:endParaRPr>
          </a:p>
          <a:p>
            <a:r>
              <a:rPr lang="en-US" sz="2000" b="1" dirty="0">
                <a:latin typeface="Avenir Next LT Pro" panose="020B0504020202020204" pitchFamily="34" charset="0"/>
              </a:rPr>
              <a:t>Posterior = Beta(3,2)</a:t>
            </a:r>
          </a:p>
          <a:p>
            <a:pPr lvl="1"/>
            <a:r>
              <a:rPr lang="en-US" sz="1800" dirty="0" err="1">
                <a:latin typeface="Avenir Next LT Pro" panose="020B0504020202020204" pitchFamily="34" charset="0"/>
              </a:rPr>
              <a:t>θ</a:t>
            </a:r>
            <a:r>
              <a:rPr lang="en-US" sz="1800" baseline="-25000" dirty="0" err="1">
                <a:latin typeface="Avenir Next LT Pro" panose="020B0504020202020204" pitchFamily="34" charset="0"/>
              </a:rPr>
              <a:t>MAP</a:t>
            </a:r>
            <a:r>
              <a:rPr lang="en-US" sz="1800" dirty="0">
                <a:latin typeface="Avenir Next LT Pro" panose="020B0504020202020204" pitchFamily="34" charset="0"/>
              </a:rPr>
              <a:t> = (3-1)/(3+2-2) = 2/3</a:t>
            </a:r>
          </a:p>
          <a:p>
            <a:endParaRPr lang="en-US" sz="2000" dirty="0">
              <a:latin typeface="Avenir Next LT Pro" panose="020B05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E74CA7D-D25A-43DF-8767-2941209084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0" y="590581"/>
            <a:ext cx="2806700" cy="175546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9D05AE1-D143-4CF5-A8A6-7D6B1267D9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650359"/>
            <a:ext cx="2882900" cy="175070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1EEAFAD-B666-4FD4-A344-37FE6A13EC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4740" y="4705381"/>
            <a:ext cx="275336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9975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1F47C49-3B74-4269-AE84-AD36FAD33BF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8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3298C5-B034-4E9D-9B0A-D4656B85506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679815" y="200025"/>
            <a:ext cx="9291205" cy="5961063"/>
          </a:xfrm>
        </p:spPr>
        <p:txBody>
          <a:bodyPr/>
          <a:lstStyle/>
          <a:p>
            <a:r>
              <a:rPr lang="en-US" b="1" dirty="0"/>
              <a:t>Be able to answer:</a:t>
            </a:r>
            <a:endParaRPr lang="en-US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/>
              <a:t>What is linear regression?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/>
              <a:t>How do we find a solution for it?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2800" dirty="0"/>
              <a:t>With one dimensional input?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2800" dirty="0"/>
              <a:t>With multidimensional input?</a:t>
            </a:r>
          </a:p>
          <a:p>
            <a:pPr marL="1828800" lvl="3" indent="-457200">
              <a:buFont typeface="Arial" panose="020B0604020202020204" pitchFamily="34" charset="0"/>
              <a:buChar char="•"/>
            </a:pPr>
            <a:r>
              <a:rPr lang="en-US" sz="2600" dirty="0"/>
              <a:t>We’ll need to review some linear algebra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/>
              <a:t>How does this relate to MLE? </a:t>
            </a:r>
            <a:r>
              <a:rPr lang="en-US" sz="1400" dirty="0"/>
              <a:t>Hint: Gaussians!</a:t>
            </a:r>
            <a:endParaRPr lang="en-US" sz="32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/>
              <a:t>What is regularization and how do they relate to priors from Bayesian statistics?</a:t>
            </a:r>
          </a:p>
          <a:p>
            <a:pPr marL="457200" lvl="1" indent="0">
              <a:buNone/>
            </a:pPr>
            <a:endParaRPr lang="en-US" sz="32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0786158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89E9070-5598-49C3-B6DB-FE576F4DC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B3CF454-3533-4432-8953-32FC218944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9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3640F7-0F9B-4703-B28B-63F8070666A5}"/>
              </a:ext>
            </a:extLst>
          </p:cNvPr>
          <p:cNvSpPr txBox="1"/>
          <p:nvPr/>
        </p:nvSpPr>
        <p:spPr>
          <a:xfrm>
            <a:off x="512744" y="812791"/>
            <a:ext cx="1127387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latin typeface="Avenir Next LT Pro" panose="020B0504020202020204" pitchFamily="34" charset="0"/>
              </a:rPr>
              <a:t>Regression </a:t>
            </a:r>
            <a:r>
              <a:rPr lang="en-US" sz="2400" b="1" dirty="0">
                <a:latin typeface="Avenir Next LT Pro" panose="020B0504020202020204" pitchFamily="34" charset="0"/>
                <a:sym typeface="Wingdings" panose="05000000000000000000" pitchFamily="2" charset="2"/>
              </a:rPr>
              <a:t> </a:t>
            </a:r>
            <a:r>
              <a:rPr lang="en-US" sz="2400" dirty="0">
                <a:latin typeface="Avenir Next LT Pro" panose="020B0504020202020204" pitchFamily="34" charset="0"/>
                <a:sym typeface="Wingdings" panose="05000000000000000000" pitchFamily="2" charset="2"/>
              </a:rPr>
              <a:t>We are predicting some continuous output y</a:t>
            </a:r>
          </a:p>
          <a:p>
            <a:endParaRPr lang="en-US" sz="2400" dirty="0">
              <a:latin typeface="Avenir Next LT Pro" panose="020B0504020202020204" pitchFamily="34" charset="0"/>
              <a:sym typeface="Wingdings" panose="05000000000000000000" pitchFamily="2" charset="2"/>
            </a:endParaRPr>
          </a:p>
          <a:p>
            <a:r>
              <a:rPr lang="en-US" sz="2400" b="1" dirty="0">
                <a:latin typeface="Avenir Next LT Pro" panose="020B0504020202020204" pitchFamily="34" charset="0"/>
                <a:sym typeface="Wingdings" panose="05000000000000000000" pitchFamily="2" charset="2"/>
              </a:rPr>
              <a:t>Linear  </a:t>
            </a:r>
            <a:r>
              <a:rPr lang="en-US" sz="2400" dirty="0">
                <a:latin typeface="Avenir Next LT Pro" panose="020B0504020202020204" pitchFamily="34" charset="0"/>
                <a:sym typeface="Wingdings" panose="05000000000000000000" pitchFamily="2" charset="2"/>
              </a:rPr>
              <a:t>We assume there is a linear relationship between input x and output y</a:t>
            </a:r>
            <a:endParaRPr lang="en-US" sz="2400" b="1" dirty="0">
              <a:latin typeface="Avenir Next LT Pro" panose="020B0504020202020204" pitchFamily="34" charset="0"/>
            </a:endParaRPr>
          </a:p>
        </p:txBody>
      </p:sp>
      <p:pic>
        <p:nvPicPr>
          <p:cNvPr id="47106" name="Picture 2" descr="How To... Add a Line of Best Fit in Excel 2010 - YouTube">
            <a:extLst>
              <a:ext uri="{FF2B5EF4-FFF2-40B4-BE49-F238E27FC236}">
                <a16:creationId xmlns:a16="http://schemas.microsoft.com/office/drawing/2014/main" id="{38E3ADAB-C79D-4609-945D-CA4E5C7CFF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7" r="5566"/>
          <a:stretch/>
        </p:blipFill>
        <p:spPr bwMode="auto">
          <a:xfrm>
            <a:off x="1057274" y="2943191"/>
            <a:ext cx="4743451" cy="2984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108" name="Picture 4" descr="Excel: Linear regression, trendline, line of best fit. - YouTube">
            <a:extLst>
              <a:ext uri="{FF2B5EF4-FFF2-40B4-BE49-F238E27FC236}">
                <a16:creationId xmlns:a16="http://schemas.microsoft.com/office/drawing/2014/main" id="{90E54293-343C-4511-A046-6734598C69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1622" y="2619807"/>
            <a:ext cx="5305428" cy="2984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9158510"/>
      </p:ext>
    </p:extLst>
  </p:cSld>
  <p:clrMapOvr>
    <a:masterClrMapping/>
  </p:clrMapOvr>
</p:sld>
</file>

<file path=ppt/theme/theme1.xml><?xml version="1.0" encoding="utf-8"?>
<a:theme xmlns:a="http://schemas.openxmlformats.org/drawingml/2006/main" name="CS539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S539" id="{822DD2A6-CE25-4827-B94B-CFD5B929E096}" vid="{1CFDBF4D-E3B9-4FCB-9D8E-160FC41F3B8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CS539</Template>
  <TotalTime>44549</TotalTime>
  <Words>3919</Words>
  <Application>Microsoft Office PowerPoint</Application>
  <PresentationFormat>Widescreen</PresentationFormat>
  <Paragraphs>820</Paragraphs>
  <Slides>67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76" baseType="lpstr">
      <vt:lpstr>Arial</vt:lpstr>
      <vt:lpstr>Arial Nova Light</vt:lpstr>
      <vt:lpstr>Avenir Book</vt:lpstr>
      <vt:lpstr>Avenir Next LT Pro</vt:lpstr>
      <vt:lpstr>Calibri</vt:lpstr>
      <vt:lpstr>Cambria Math</vt:lpstr>
      <vt:lpstr>OCR A Extended</vt:lpstr>
      <vt:lpstr>Roboto</vt:lpstr>
      <vt:lpstr>CS539</vt:lpstr>
      <vt:lpstr>Machine Learning  and Data Mining</vt:lpstr>
      <vt:lpstr>PowerPoint Presentation</vt:lpstr>
      <vt:lpstr>Why do we care about probability?</vt:lpstr>
      <vt:lpstr>Your First Probabilistic Learning Algorithm: MLE</vt:lpstr>
      <vt:lpstr>Your First Probabilistic Learning Algorithm: MLE</vt:lpstr>
      <vt:lpstr>Your Second Statistical Learning Algorithm: MAP</vt:lpstr>
      <vt:lpstr>Effect of Prior on Coin Flip</vt:lpstr>
      <vt:lpstr>PowerPoint Presentation</vt:lpstr>
      <vt:lpstr>Linear Regression</vt:lpstr>
      <vt:lpstr>An Example Linear Regression Problem</vt:lpstr>
      <vt:lpstr>Formalizing Linear Regression A Bit</vt:lpstr>
      <vt:lpstr>Formalizing Linear Regression A Bit</vt:lpstr>
      <vt:lpstr>Formalizing Linear Regression A Bit</vt:lpstr>
      <vt:lpstr>Visualizing Sum of Squared Error</vt:lpstr>
      <vt:lpstr>Minimizing Sum of Squared Error</vt:lpstr>
      <vt:lpstr>PowerPoint Presentation</vt:lpstr>
      <vt:lpstr>Minimizing Sum of Squared Error</vt:lpstr>
      <vt:lpstr>Checking Our Solution</vt:lpstr>
      <vt:lpstr>Formalizing Linear Regression A Bit</vt:lpstr>
      <vt:lpstr>Formalizing Linear Regression A Bit</vt:lpstr>
      <vt:lpstr>PowerPoint Presentation</vt:lpstr>
      <vt:lpstr>Extending to Higher Dimensions</vt:lpstr>
      <vt:lpstr>Linear Algebra Review</vt:lpstr>
      <vt:lpstr>Linear Algebra Review</vt:lpstr>
      <vt:lpstr>Linear Algebra Review</vt:lpstr>
      <vt:lpstr>Linear Algebra Review</vt:lpstr>
      <vt:lpstr>Linear Algebra Review</vt:lpstr>
      <vt:lpstr>Linear Algebra Review</vt:lpstr>
      <vt:lpstr>Linear Algebra Review</vt:lpstr>
      <vt:lpstr>Linear Algebra Review</vt:lpstr>
      <vt:lpstr>Linear Algebra Review</vt:lpstr>
      <vt:lpstr>Linear Algebra Review</vt:lpstr>
      <vt:lpstr>PowerPoint Presentation</vt:lpstr>
      <vt:lpstr>Linear Algebra Review</vt:lpstr>
      <vt:lpstr>PowerPoint Presentation</vt:lpstr>
      <vt:lpstr>Linear Algebra Review</vt:lpstr>
      <vt:lpstr>PowerPoint Presentation</vt:lpstr>
      <vt:lpstr>Linear Algebra Review</vt:lpstr>
      <vt:lpstr>Extending to Higher Dimensions</vt:lpstr>
      <vt:lpstr>Multidimensional Linear Regression</vt:lpstr>
      <vt:lpstr>Multidimensional Linear Regression</vt:lpstr>
      <vt:lpstr>Multidimensional Linear Regression</vt:lpstr>
      <vt:lpstr>Multidimensional Linear Regression</vt:lpstr>
      <vt:lpstr>Multidimensional Linear Regression</vt:lpstr>
      <vt:lpstr>Multidimensional Linear Regression</vt:lpstr>
      <vt:lpstr>Multidimensional Linear Regression</vt:lpstr>
      <vt:lpstr>Multidimensional Linear Regression</vt:lpstr>
      <vt:lpstr>PowerPoint Presentation</vt:lpstr>
      <vt:lpstr>PowerPoint Presentation</vt:lpstr>
      <vt:lpstr>Let’s view this from a different angle</vt:lpstr>
      <vt:lpstr>Let’s view this from a different angle</vt:lpstr>
      <vt:lpstr>Let’s view this from a different angle</vt:lpstr>
      <vt:lpstr>Let’s view this from a different angle</vt:lpstr>
      <vt:lpstr>Let’s view this from a different angle</vt:lpstr>
      <vt:lpstr>Let’s view this from a different angle</vt:lpstr>
      <vt:lpstr>Let’s view this from a different angle</vt:lpstr>
      <vt:lpstr>Let’s view this from a different angle</vt:lpstr>
      <vt:lpstr>Some implications of this connection</vt:lpstr>
      <vt:lpstr>Some implications of this connection</vt:lpstr>
      <vt:lpstr>Some implications of this connection</vt:lpstr>
      <vt:lpstr>Some implications of this connection</vt:lpstr>
      <vt:lpstr>Summary</vt:lpstr>
      <vt:lpstr>Teaser</vt:lpstr>
      <vt:lpstr>Teaser</vt:lpstr>
      <vt:lpstr>Teaser</vt:lpstr>
      <vt:lpstr>PowerPoint Presentation</vt:lpstr>
      <vt:lpstr>Next time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What’s In A Word?</dc:title>
  <dc:creator>stefmlpcola@gmail.com</dc:creator>
  <cp:lastModifiedBy>Lee, Stefan M</cp:lastModifiedBy>
  <cp:revision>1408</cp:revision>
  <dcterms:created xsi:type="dcterms:W3CDTF">2020-11-24T17:22:38Z</dcterms:created>
  <dcterms:modified xsi:type="dcterms:W3CDTF">2022-10-20T21:34:36Z</dcterms:modified>
</cp:coreProperties>
</file>